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7" r:id="rId2"/>
    <p:sldId id="256" r:id="rId3"/>
    <p:sldId id="258" r:id="rId4"/>
    <p:sldId id="273" r:id="rId5"/>
    <p:sldId id="259" r:id="rId6"/>
    <p:sldId id="261" r:id="rId7"/>
    <p:sldId id="270" r:id="rId8"/>
    <p:sldId id="263" r:id="rId9"/>
    <p:sldId id="264" r:id="rId10"/>
    <p:sldId id="265" r:id="rId11"/>
    <p:sldId id="262" r:id="rId12"/>
    <p:sldId id="266" r:id="rId13"/>
    <p:sldId id="274" r:id="rId14"/>
    <p:sldId id="267" r:id="rId15"/>
    <p:sldId id="268" r:id="rId16"/>
    <p:sldId id="269" r:id="rId17"/>
    <p:sldId id="271" r:id="rId18"/>
    <p:sldId id="275" r:id="rId19"/>
    <p:sldId id="276" r:id="rId20"/>
    <p:sldId id="272" r:id="rId21"/>
    <p:sldId id="278" r:id="rId22"/>
    <p:sldId id="27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B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81582" autoAdjust="0"/>
  </p:normalViewPr>
  <p:slideViewPr>
    <p:cSldViewPr snapToGrid="0">
      <p:cViewPr>
        <p:scale>
          <a:sx n="50" d="100"/>
          <a:sy n="50" d="100"/>
        </p:scale>
        <p:origin x="2334"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74D9DE-AF30-4C2F-BF6F-69BE04281FD3}" type="datetimeFigureOut">
              <a:rPr lang="en-US" smtClean="0"/>
              <a:t>2/7/2017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6B108-1AFD-491F-BC64-658140F4554F}" type="slidenum">
              <a:rPr lang="en-US" smtClean="0"/>
              <a:t>‹#›</a:t>
            </a:fld>
            <a:endParaRPr lang="en-US"/>
          </a:p>
        </p:txBody>
      </p:sp>
    </p:spTree>
    <p:extLst>
      <p:ext uri="{BB962C8B-B14F-4D97-AF65-F5344CB8AC3E}">
        <p14:creationId xmlns:p14="http://schemas.microsoft.com/office/powerpoint/2010/main" val="183369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Traditionally, water use efficiency is defined as how much grain is produced relative to how much water is used, which is represented by evapotranspiration.  But this is a very yield-based, physiological definition of water use.  If</a:t>
            </a:r>
            <a:r>
              <a:rPr lang="en-US" baseline="0" dirty="0" smtClean="0"/>
              <a:t> we think at the field-scale, we may ask, “How efficient is it to receive water, but not use it?  Water loss is also an inefficiency.  And it is one with consequences.  When we lose water from the systems we lose soil, nutrients, and pesticides which is bad for water which gains these things and for the field that lost them.</a:t>
            </a:r>
            <a:endParaRPr lang="en-US" dirty="0"/>
          </a:p>
        </p:txBody>
      </p:sp>
      <p:sp>
        <p:nvSpPr>
          <p:cNvPr id="4" name="Slide Number Placeholder 3"/>
          <p:cNvSpPr>
            <a:spLocks noGrp="1"/>
          </p:cNvSpPr>
          <p:nvPr>
            <p:ph type="sldNum" sz="quarter" idx="10"/>
          </p:nvPr>
        </p:nvSpPr>
        <p:spPr/>
        <p:txBody>
          <a:bodyPr/>
          <a:lstStyle/>
          <a:p>
            <a:fld id="{5AB6B108-1AFD-491F-BC64-658140F4554F}" type="slidenum">
              <a:rPr lang="en-US" smtClean="0"/>
              <a:t>2</a:t>
            </a:fld>
            <a:endParaRPr lang="en-US"/>
          </a:p>
        </p:txBody>
      </p:sp>
    </p:spTree>
    <p:extLst>
      <p:ext uri="{BB962C8B-B14F-4D97-AF65-F5344CB8AC3E}">
        <p14:creationId xmlns:p14="http://schemas.microsoft.com/office/powerpoint/2010/main" val="59975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will be talking about a different definition of water use efficiency</a:t>
            </a:r>
            <a:r>
              <a:rPr lang="en-US" baseline="0" dirty="0" smtClean="0"/>
              <a:t> – systems water use efficiency.  In this definition, we look at grain yield relative to all major water loss, not just ET.  In this way, there is an efficiency penalty for water leaving the system.       The problem with this definition is that everything in the denominator is very difficult to measure.  That is why the subtitle of the presentation is “A modeling analysis”.</a:t>
            </a:r>
            <a:endParaRPr lang="en-US" dirty="0"/>
          </a:p>
        </p:txBody>
      </p:sp>
      <p:sp>
        <p:nvSpPr>
          <p:cNvPr id="4" name="Slide Number Placeholder 3"/>
          <p:cNvSpPr>
            <a:spLocks noGrp="1"/>
          </p:cNvSpPr>
          <p:nvPr>
            <p:ph type="sldNum" sz="quarter" idx="10"/>
          </p:nvPr>
        </p:nvSpPr>
        <p:spPr/>
        <p:txBody>
          <a:bodyPr/>
          <a:lstStyle/>
          <a:p>
            <a:fld id="{5AB6B108-1AFD-491F-BC64-658140F4554F}" type="slidenum">
              <a:rPr lang="en-US" smtClean="0"/>
              <a:t>3</a:t>
            </a:fld>
            <a:endParaRPr lang="en-US"/>
          </a:p>
        </p:txBody>
      </p:sp>
    </p:spTree>
    <p:extLst>
      <p:ext uri="{BB962C8B-B14F-4D97-AF65-F5344CB8AC3E}">
        <p14:creationId xmlns:p14="http://schemas.microsoft.com/office/powerpoint/2010/main" val="4033606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site was near Ames,</a:t>
            </a:r>
            <a:r>
              <a:rPr lang="en-US" baseline="0" dirty="0" smtClean="0"/>
              <a:t> IA and known as The Comparison of Biofuel Systems, COBS, established in 2008.</a:t>
            </a:r>
            <a:endParaRPr lang="en-US" dirty="0"/>
          </a:p>
        </p:txBody>
      </p:sp>
      <p:sp>
        <p:nvSpPr>
          <p:cNvPr id="4" name="Slide Number Placeholder 3"/>
          <p:cNvSpPr>
            <a:spLocks noGrp="1"/>
          </p:cNvSpPr>
          <p:nvPr>
            <p:ph type="sldNum" sz="quarter" idx="10"/>
          </p:nvPr>
        </p:nvSpPr>
        <p:spPr/>
        <p:txBody>
          <a:bodyPr/>
          <a:lstStyle/>
          <a:p>
            <a:fld id="{5AB6B108-1AFD-491F-BC64-658140F4554F}" type="slidenum">
              <a:rPr lang="en-US" smtClean="0"/>
              <a:t>6</a:t>
            </a:fld>
            <a:endParaRPr lang="en-US"/>
          </a:p>
        </p:txBody>
      </p:sp>
    </p:spTree>
    <p:extLst>
      <p:ext uri="{BB962C8B-B14F-4D97-AF65-F5344CB8AC3E}">
        <p14:creationId xmlns:p14="http://schemas.microsoft.com/office/powerpoint/2010/main" val="1675038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show</a:t>
            </a:r>
            <a:r>
              <a:rPr lang="en-US" baseline="0" dirty="0" smtClean="0"/>
              <a:t> you the results relevant to </a:t>
            </a:r>
            <a:r>
              <a:rPr lang="en-US" baseline="0" dirty="0" err="1" smtClean="0"/>
              <a:t>sWUE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AB6B108-1AFD-491F-BC64-658140F4554F}" type="slidenum">
              <a:rPr lang="en-US" smtClean="0"/>
              <a:t>7</a:t>
            </a:fld>
            <a:endParaRPr lang="en-US"/>
          </a:p>
        </p:txBody>
      </p:sp>
    </p:spTree>
    <p:extLst>
      <p:ext uri="{BB962C8B-B14F-4D97-AF65-F5344CB8AC3E}">
        <p14:creationId xmlns:p14="http://schemas.microsoft.com/office/powerpoint/2010/main" val="2924787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important to getting the water budget right.</a:t>
            </a:r>
            <a:endParaRPr lang="en-US" dirty="0"/>
          </a:p>
        </p:txBody>
      </p:sp>
      <p:sp>
        <p:nvSpPr>
          <p:cNvPr id="4" name="Slide Number Placeholder 3"/>
          <p:cNvSpPr>
            <a:spLocks noGrp="1"/>
          </p:cNvSpPr>
          <p:nvPr>
            <p:ph type="sldNum" sz="quarter" idx="10"/>
          </p:nvPr>
        </p:nvSpPr>
        <p:spPr/>
        <p:txBody>
          <a:bodyPr/>
          <a:lstStyle/>
          <a:p>
            <a:fld id="{5AB6B108-1AFD-491F-BC64-658140F4554F}" type="slidenum">
              <a:rPr lang="en-US" smtClean="0"/>
              <a:t>8</a:t>
            </a:fld>
            <a:endParaRPr lang="en-US"/>
          </a:p>
        </p:txBody>
      </p:sp>
    </p:spTree>
    <p:extLst>
      <p:ext uri="{BB962C8B-B14F-4D97-AF65-F5344CB8AC3E}">
        <p14:creationId xmlns:p14="http://schemas.microsoft.com/office/powerpoint/2010/main" val="147312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gave us even more confidence that we were getting the water balance right.</a:t>
            </a:r>
            <a:endParaRPr lang="en-US" dirty="0"/>
          </a:p>
        </p:txBody>
      </p:sp>
      <p:sp>
        <p:nvSpPr>
          <p:cNvPr id="4" name="Slide Number Placeholder 3"/>
          <p:cNvSpPr>
            <a:spLocks noGrp="1"/>
          </p:cNvSpPr>
          <p:nvPr>
            <p:ph type="sldNum" sz="quarter" idx="10"/>
          </p:nvPr>
        </p:nvSpPr>
        <p:spPr/>
        <p:txBody>
          <a:bodyPr/>
          <a:lstStyle/>
          <a:p>
            <a:fld id="{5AB6B108-1AFD-491F-BC64-658140F4554F}" type="slidenum">
              <a:rPr lang="en-US" smtClean="0"/>
              <a:t>9</a:t>
            </a:fld>
            <a:endParaRPr lang="en-US"/>
          </a:p>
        </p:txBody>
      </p:sp>
    </p:spTree>
    <p:extLst>
      <p:ext uri="{BB962C8B-B14F-4D97-AF65-F5344CB8AC3E}">
        <p14:creationId xmlns:p14="http://schemas.microsoft.com/office/powerpoint/2010/main" val="2221150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as I mentioned,</a:t>
            </a:r>
            <a:r>
              <a:rPr lang="en-US" baseline="0" dirty="0" smtClean="0"/>
              <a:t> we had measurements for tile drainage.  APSIM did really well except for 2010 in soybeans.  </a:t>
            </a:r>
            <a:endParaRPr lang="en-US" dirty="0"/>
          </a:p>
        </p:txBody>
      </p:sp>
      <p:sp>
        <p:nvSpPr>
          <p:cNvPr id="4" name="Slide Number Placeholder 3"/>
          <p:cNvSpPr>
            <a:spLocks noGrp="1"/>
          </p:cNvSpPr>
          <p:nvPr>
            <p:ph type="sldNum" sz="quarter" idx="10"/>
          </p:nvPr>
        </p:nvSpPr>
        <p:spPr/>
        <p:txBody>
          <a:bodyPr/>
          <a:lstStyle/>
          <a:p>
            <a:fld id="{5AB6B108-1AFD-491F-BC64-658140F4554F}" type="slidenum">
              <a:rPr lang="en-US" smtClean="0"/>
              <a:t>10</a:t>
            </a:fld>
            <a:endParaRPr lang="en-US"/>
          </a:p>
        </p:txBody>
      </p:sp>
    </p:spTree>
    <p:extLst>
      <p:ext uri="{BB962C8B-B14F-4D97-AF65-F5344CB8AC3E}">
        <p14:creationId xmlns:p14="http://schemas.microsoft.com/office/powerpoint/2010/main" val="2260269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AACC4FA-2A71-4C74-872B-8A68F4F7DDEE}" type="datetimeFigureOut">
              <a:rPr lang="en-US" smtClean="0"/>
              <a:t>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5122D3-8BA8-4C91-BD3B-0A7C38C2CBD0}" type="slidenum">
              <a:rPr lang="en-US" smtClean="0"/>
              <a:t>‹#›</a:t>
            </a:fld>
            <a:endParaRPr lang="en-US"/>
          </a:p>
        </p:txBody>
      </p:sp>
    </p:spTree>
    <p:extLst>
      <p:ext uri="{BB962C8B-B14F-4D97-AF65-F5344CB8AC3E}">
        <p14:creationId xmlns:p14="http://schemas.microsoft.com/office/powerpoint/2010/main" val="72858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ACC4FA-2A71-4C74-872B-8A68F4F7DDEE}" type="datetimeFigureOut">
              <a:rPr lang="en-US" smtClean="0"/>
              <a:t>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5122D3-8BA8-4C91-BD3B-0A7C38C2CBD0}" type="slidenum">
              <a:rPr lang="en-US" smtClean="0"/>
              <a:t>‹#›</a:t>
            </a:fld>
            <a:endParaRPr lang="en-US"/>
          </a:p>
        </p:txBody>
      </p:sp>
    </p:spTree>
    <p:extLst>
      <p:ext uri="{BB962C8B-B14F-4D97-AF65-F5344CB8AC3E}">
        <p14:creationId xmlns:p14="http://schemas.microsoft.com/office/powerpoint/2010/main" val="148965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ACC4FA-2A71-4C74-872B-8A68F4F7DDEE}" type="datetimeFigureOut">
              <a:rPr lang="en-US" smtClean="0"/>
              <a:t>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5122D3-8BA8-4C91-BD3B-0A7C38C2CBD0}" type="slidenum">
              <a:rPr lang="en-US" smtClean="0"/>
              <a:t>‹#›</a:t>
            </a:fld>
            <a:endParaRPr lang="en-US"/>
          </a:p>
        </p:txBody>
      </p:sp>
    </p:spTree>
    <p:extLst>
      <p:ext uri="{BB962C8B-B14F-4D97-AF65-F5344CB8AC3E}">
        <p14:creationId xmlns:p14="http://schemas.microsoft.com/office/powerpoint/2010/main" val="2131754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ACC4FA-2A71-4C74-872B-8A68F4F7DDEE}" type="datetimeFigureOut">
              <a:rPr lang="en-US" smtClean="0"/>
              <a:t>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5122D3-8BA8-4C91-BD3B-0A7C38C2CBD0}" type="slidenum">
              <a:rPr lang="en-US" smtClean="0"/>
              <a:t>‹#›</a:t>
            </a:fld>
            <a:endParaRPr lang="en-US"/>
          </a:p>
        </p:txBody>
      </p:sp>
    </p:spTree>
    <p:extLst>
      <p:ext uri="{BB962C8B-B14F-4D97-AF65-F5344CB8AC3E}">
        <p14:creationId xmlns:p14="http://schemas.microsoft.com/office/powerpoint/2010/main" val="1056433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ACC4FA-2A71-4C74-872B-8A68F4F7DDEE}" type="datetimeFigureOut">
              <a:rPr lang="en-US" smtClean="0"/>
              <a:t>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5122D3-8BA8-4C91-BD3B-0A7C38C2CBD0}" type="slidenum">
              <a:rPr lang="en-US" smtClean="0"/>
              <a:t>‹#›</a:t>
            </a:fld>
            <a:endParaRPr lang="en-US"/>
          </a:p>
        </p:txBody>
      </p:sp>
    </p:spTree>
    <p:extLst>
      <p:ext uri="{BB962C8B-B14F-4D97-AF65-F5344CB8AC3E}">
        <p14:creationId xmlns:p14="http://schemas.microsoft.com/office/powerpoint/2010/main" val="3009411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ACC4FA-2A71-4C74-872B-8A68F4F7DDEE}" type="datetimeFigureOut">
              <a:rPr lang="en-US" smtClean="0"/>
              <a:t>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5122D3-8BA8-4C91-BD3B-0A7C38C2CBD0}" type="slidenum">
              <a:rPr lang="en-US" smtClean="0"/>
              <a:t>‹#›</a:t>
            </a:fld>
            <a:endParaRPr lang="en-US"/>
          </a:p>
        </p:txBody>
      </p:sp>
    </p:spTree>
    <p:extLst>
      <p:ext uri="{BB962C8B-B14F-4D97-AF65-F5344CB8AC3E}">
        <p14:creationId xmlns:p14="http://schemas.microsoft.com/office/powerpoint/2010/main" val="684029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ACC4FA-2A71-4C74-872B-8A68F4F7DDEE}" type="datetimeFigureOut">
              <a:rPr lang="en-US" smtClean="0"/>
              <a:t>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5122D3-8BA8-4C91-BD3B-0A7C38C2CBD0}" type="slidenum">
              <a:rPr lang="en-US" smtClean="0"/>
              <a:t>‹#›</a:t>
            </a:fld>
            <a:endParaRPr lang="en-US"/>
          </a:p>
        </p:txBody>
      </p:sp>
    </p:spTree>
    <p:extLst>
      <p:ext uri="{BB962C8B-B14F-4D97-AF65-F5344CB8AC3E}">
        <p14:creationId xmlns:p14="http://schemas.microsoft.com/office/powerpoint/2010/main" val="252304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ACC4FA-2A71-4C74-872B-8A68F4F7DDEE}" type="datetimeFigureOut">
              <a:rPr lang="en-US" smtClean="0"/>
              <a:t>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5122D3-8BA8-4C91-BD3B-0A7C38C2CBD0}" type="slidenum">
              <a:rPr lang="en-US" smtClean="0"/>
              <a:t>‹#›</a:t>
            </a:fld>
            <a:endParaRPr lang="en-US"/>
          </a:p>
        </p:txBody>
      </p:sp>
    </p:spTree>
    <p:extLst>
      <p:ext uri="{BB962C8B-B14F-4D97-AF65-F5344CB8AC3E}">
        <p14:creationId xmlns:p14="http://schemas.microsoft.com/office/powerpoint/2010/main" val="3777518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CC4FA-2A71-4C74-872B-8A68F4F7DDEE}" type="datetimeFigureOut">
              <a:rPr lang="en-US" smtClean="0"/>
              <a:t>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5122D3-8BA8-4C91-BD3B-0A7C38C2CBD0}" type="slidenum">
              <a:rPr lang="en-US" smtClean="0"/>
              <a:t>‹#›</a:t>
            </a:fld>
            <a:endParaRPr lang="en-US"/>
          </a:p>
        </p:txBody>
      </p:sp>
    </p:spTree>
    <p:extLst>
      <p:ext uri="{BB962C8B-B14F-4D97-AF65-F5344CB8AC3E}">
        <p14:creationId xmlns:p14="http://schemas.microsoft.com/office/powerpoint/2010/main" val="2791353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ACC4FA-2A71-4C74-872B-8A68F4F7DDEE}" type="datetimeFigureOut">
              <a:rPr lang="en-US" smtClean="0"/>
              <a:t>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5122D3-8BA8-4C91-BD3B-0A7C38C2CBD0}" type="slidenum">
              <a:rPr lang="en-US" smtClean="0"/>
              <a:t>‹#›</a:t>
            </a:fld>
            <a:endParaRPr lang="en-US"/>
          </a:p>
        </p:txBody>
      </p:sp>
    </p:spTree>
    <p:extLst>
      <p:ext uri="{BB962C8B-B14F-4D97-AF65-F5344CB8AC3E}">
        <p14:creationId xmlns:p14="http://schemas.microsoft.com/office/powerpoint/2010/main" val="3724508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ACC4FA-2A71-4C74-872B-8A68F4F7DDEE}" type="datetimeFigureOut">
              <a:rPr lang="en-US" smtClean="0"/>
              <a:t>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5122D3-8BA8-4C91-BD3B-0A7C38C2CBD0}" type="slidenum">
              <a:rPr lang="en-US" smtClean="0"/>
              <a:t>‹#›</a:t>
            </a:fld>
            <a:endParaRPr lang="en-US"/>
          </a:p>
        </p:txBody>
      </p:sp>
    </p:spTree>
    <p:extLst>
      <p:ext uri="{BB962C8B-B14F-4D97-AF65-F5344CB8AC3E}">
        <p14:creationId xmlns:p14="http://schemas.microsoft.com/office/powerpoint/2010/main" val="2750733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CC4FA-2A71-4C74-872B-8A68F4F7DDEE}" type="datetimeFigureOut">
              <a:rPr lang="en-US" smtClean="0"/>
              <a:t>2/7/2017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5122D3-8BA8-4C91-BD3B-0A7C38C2CBD0}" type="slidenum">
              <a:rPr lang="en-US" smtClean="0"/>
              <a:t>‹#›</a:t>
            </a:fld>
            <a:endParaRPr lang="en-US"/>
          </a:p>
        </p:txBody>
      </p:sp>
    </p:spTree>
    <p:extLst>
      <p:ext uri="{BB962C8B-B14F-4D97-AF65-F5344CB8AC3E}">
        <p14:creationId xmlns:p14="http://schemas.microsoft.com/office/powerpoint/2010/main" val="2262736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 b="38750"/>
          <a:stretch/>
        </p:blipFill>
        <p:spPr>
          <a:xfrm>
            <a:off x="0" y="3130822"/>
            <a:ext cx="9144000" cy="3733800"/>
          </a:xfrm>
          <a:prstGeom prst="rect">
            <a:avLst/>
          </a:prstGeom>
        </p:spPr>
      </p:pic>
      <p:sp>
        <p:nvSpPr>
          <p:cNvPr id="5" name="TextBox 4"/>
          <p:cNvSpPr txBox="1"/>
          <p:nvPr/>
        </p:nvSpPr>
        <p:spPr>
          <a:xfrm>
            <a:off x="76200" y="1204968"/>
            <a:ext cx="8949629" cy="769441"/>
          </a:xfrm>
          <a:prstGeom prst="rect">
            <a:avLst/>
          </a:prstGeom>
          <a:noFill/>
        </p:spPr>
        <p:txBody>
          <a:bodyPr wrap="none" rtlCol="0">
            <a:spAutoFit/>
          </a:bodyPr>
          <a:lstStyle/>
          <a:p>
            <a:pPr algn="ctr"/>
            <a:r>
              <a:rPr lang="en-US" sz="2200" b="1" dirty="0" smtClean="0">
                <a:latin typeface="Times New Roman" panose="02020603050405020304" pitchFamily="18" charset="0"/>
                <a:cs typeface="Times New Roman" panose="02020603050405020304" pitchFamily="18" charset="0"/>
              </a:rPr>
              <a:t>How efficiently do corn- and soybean-based cropping systems use water?</a:t>
            </a:r>
          </a:p>
          <a:p>
            <a:pPr algn="ctr"/>
            <a:r>
              <a:rPr lang="en-US" sz="2200" b="1" dirty="0" smtClean="0">
                <a:latin typeface="Times New Roman" panose="02020603050405020304" pitchFamily="18" charset="0"/>
                <a:cs typeface="Times New Roman" panose="02020603050405020304" pitchFamily="18" charset="0"/>
              </a:rPr>
              <a:t>A systems modeling analysis</a:t>
            </a:r>
          </a:p>
        </p:txBody>
      </p:sp>
      <p:sp>
        <p:nvSpPr>
          <p:cNvPr id="6" name="TextBox 5"/>
          <p:cNvSpPr txBox="1"/>
          <p:nvPr/>
        </p:nvSpPr>
        <p:spPr>
          <a:xfrm>
            <a:off x="88542" y="2316167"/>
            <a:ext cx="8924946" cy="707886"/>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Ranae </a:t>
            </a:r>
            <a:r>
              <a:rPr lang="en-US" sz="2000" b="1" dirty="0" err="1" smtClean="0">
                <a:latin typeface="Times New Roman" panose="02020603050405020304" pitchFamily="18" charset="0"/>
                <a:cs typeface="Times New Roman" panose="02020603050405020304" pitchFamily="18" charset="0"/>
              </a:rPr>
              <a:t>Dietzel</a:t>
            </a:r>
            <a:endParaRPr lang="en-US" sz="2000" b="1" dirty="0" smtClean="0">
              <a:latin typeface="Times New Roman" panose="02020603050405020304" pitchFamily="18" charset="0"/>
              <a:cs typeface="Times New Roman" panose="02020603050405020304" pitchFamily="18" charset="0"/>
            </a:endParaRPr>
          </a:p>
          <a:p>
            <a:pPr algn="ctr"/>
            <a:r>
              <a:rPr lang="en-US" sz="2000" b="1" dirty="0" smtClean="0">
                <a:latin typeface="Times New Roman" panose="02020603050405020304" pitchFamily="18" charset="0"/>
                <a:cs typeface="Times New Roman" panose="02020603050405020304" pitchFamily="18" charset="0"/>
              </a:rPr>
              <a:t>February 8</a:t>
            </a:r>
            <a:r>
              <a:rPr lang="en-US" sz="2000" b="1" baseline="30000" dirty="0" smtClean="0">
                <a:latin typeface="Times New Roman" panose="02020603050405020304" pitchFamily="18" charset="0"/>
                <a:cs typeface="Times New Roman" panose="02020603050405020304" pitchFamily="18" charset="0"/>
              </a:rPr>
              <a:t>th</a:t>
            </a:r>
            <a:r>
              <a:rPr lang="en-US" sz="2000" b="1" dirty="0" smtClean="0">
                <a:latin typeface="Times New Roman" panose="02020603050405020304" pitchFamily="18" charset="0"/>
                <a:cs typeface="Times New Roman" panose="02020603050405020304" pitchFamily="18" charset="0"/>
              </a:rPr>
              <a:t>, 2017</a:t>
            </a:r>
            <a:endParaRPr lang="en-US" sz="2000" b="1" dirty="0">
              <a:latin typeface="Times New Roman" panose="02020603050405020304" pitchFamily="18" charset="0"/>
              <a:cs typeface="Times New Roman" panose="02020603050405020304" pitchFamily="18" charset="0"/>
            </a:endParaRPr>
          </a:p>
        </p:txBody>
      </p:sp>
      <p:sp>
        <p:nvSpPr>
          <p:cNvPr id="8" name="Rectangle 7"/>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10" name="Rectangle 9"/>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5477449" y="6446291"/>
            <a:ext cx="5257225" cy="523220"/>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Global Change Biology DOI: 10.1111/gcb.13101</a:t>
            </a:r>
          </a:p>
          <a:p>
            <a:endParaRPr lang="en-US" sz="1400" dirty="0">
              <a:solidFill>
                <a:schemeClr val="bg1"/>
              </a:solidFill>
            </a:endParaRPr>
          </a:p>
        </p:txBody>
      </p:sp>
    </p:spTree>
    <p:extLst>
      <p:ext uri="{BB962C8B-B14F-4D97-AF65-F5344CB8AC3E}">
        <p14:creationId xmlns:p14="http://schemas.microsoft.com/office/powerpoint/2010/main" val="2630112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4"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8" name="Picture 7"/>
          <p:cNvPicPr>
            <a:picLocks noChangeAspect="1"/>
          </p:cNvPicPr>
          <p:nvPr/>
        </p:nvPicPr>
        <p:blipFill>
          <a:blip r:embed="rId5"/>
          <a:stretch>
            <a:fillRect/>
          </a:stretch>
        </p:blipFill>
        <p:spPr>
          <a:xfrm>
            <a:off x="653179" y="683513"/>
            <a:ext cx="7234856" cy="3617428"/>
          </a:xfrm>
          <a:prstGeom prst="rect">
            <a:avLst/>
          </a:prstGeom>
        </p:spPr>
      </p:pic>
      <p:sp>
        <p:nvSpPr>
          <p:cNvPr id="2" name="TextBox 1"/>
          <p:cNvSpPr txBox="1"/>
          <p:nvPr/>
        </p:nvSpPr>
        <p:spPr>
          <a:xfrm>
            <a:off x="3495327" y="160293"/>
            <a:ext cx="2153346" cy="523220"/>
          </a:xfrm>
          <a:prstGeom prst="rect">
            <a:avLst/>
          </a:prstGeom>
          <a:noFill/>
        </p:spPr>
        <p:txBody>
          <a:bodyPr wrap="none" rtlCol="0">
            <a:spAutoFit/>
          </a:bodyPr>
          <a:lstStyle/>
          <a:p>
            <a:r>
              <a:rPr lang="en-US" sz="2800" dirty="0" smtClean="0">
                <a:latin typeface="Times New Roman" panose="02020603050405020304" pitchFamily="18" charset="0"/>
                <a:cs typeface="Times New Roman" panose="02020603050405020304" pitchFamily="18" charset="0"/>
              </a:rPr>
              <a:t>Tile Drainage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891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extBox 1"/>
          <p:cNvSpPr txBox="1"/>
          <p:nvPr/>
        </p:nvSpPr>
        <p:spPr>
          <a:xfrm>
            <a:off x="403251" y="2269088"/>
            <a:ext cx="4277138"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The study site experienced flood, drought, and historically average precipitation.</a:t>
            </a:r>
          </a:p>
        </p:txBody>
      </p:sp>
      <p:pic>
        <p:nvPicPr>
          <p:cNvPr id="8" name="Picture 7"/>
          <p:cNvPicPr>
            <a:picLocks noChangeAspect="1"/>
          </p:cNvPicPr>
          <p:nvPr/>
        </p:nvPicPr>
        <p:blipFill>
          <a:blip r:embed="rId4"/>
          <a:stretch>
            <a:fillRect/>
          </a:stretch>
        </p:blipFill>
        <p:spPr>
          <a:xfrm>
            <a:off x="4680389" y="162256"/>
            <a:ext cx="3748939" cy="4684806"/>
          </a:xfrm>
          <a:prstGeom prst="rect">
            <a:avLst/>
          </a:prstGeom>
        </p:spPr>
      </p:pic>
      <p:sp>
        <p:nvSpPr>
          <p:cNvPr id="3" name="TextBox 2"/>
          <p:cNvSpPr txBox="1"/>
          <p:nvPr/>
        </p:nvSpPr>
        <p:spPr>
          <a:xfrm>
            <a:off x="1661852" y="955545"/>
            <a:ext cx="1484702" cy="584775"/>
          </a:xfrm>
          <a:prstGeom prst="rect">
            <a:avLst/>
          </a:prstGeom>
          <a:no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Climate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8976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8" name="Picture 7"/>
          <p:cNvPicPr>
            <a:picLocks noChangeAspect="1"/>
          </p:cNvPicPr>
          <p:nvPr/>
        </p:nvPicPr>
        <p:blipFill>
          <a:blip r:embed="rId4"/>
          <a:stretch>
            <a:fillRect/>
          </a:stretch>
        </p:blipFill>
        <p:spPr>
          <a:xfrm>
            <a:off x="50442" y="697980"/>
            <a:ext cx="9067800" cy="4030133"/>
          </a:xfrm>
          <a:prstGeom prst="rect">
            <a:avLst/>
          </a:prstGeom>
        </p:spPr>
      </p:pic>
      <p:sp>
        <p:nvSpPr>
          <p:cNvPr id="11" name="TextBox 10"/>
          <p:cNvSpPr txBox="1"/>
          <p:nvPr/>
        </p:nvSpPr>
        <p:spPr>
          <a:xfrm>
            <a:off x="3472285" y="243430"/>
            <a:ext cx="1890197" cy="523220"/>
          </a:xfrm>
          <a:prstGeom prst="rect">
            <a:avLst/>
          </a:prstGeom>
          <a:noFill/>
        </p:spPr>
        <p:txBody>
          <a:bodyPr wrap="none" rtlCol="0">
            <a:spAutoFit/>
          </a:bodyPr>
          <a:lstStyle/>
          <a:p>
            <a:r>
              <a:rPr lang="en-US" sz="2800" dirty="0" smtClean="0">
                <a:latin typeface="Times New Roman" panose="02020603050405020304" pitchFamily="18" charset="0"/>
                <a:cs typeface="Times New Roman" panose="02020603050405020304" pitchFamily="18" charset="0"/>
              </a:rPr>
              <a:t>Efficiencies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94104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 name="TextBox 9"/>
          <p:cNvSpPr txBox="1"/>
          <p:nvPr/>
        </p:nvSpPr>
        <p:spPr>
          <a:xfrm>
            <a:off x="743492" y="1429455"/>
            <a:ext cx="7657016" cy="1754326"/>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The Midwestern United States is predicted to experience both more flooding and more drought.</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When heavy rainfall does occur, events are predicted to be more intense relative to previous years.  </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3657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2" name="Picture 1"/>
          <p:cNvPicPr>
            <a:picLocks noChangeAspect="1"/>
          </p:cNvPicPr>
          <p:nvPr/>
        </p:nvPicPr>
        <p:blipFill>
          <a:blip r:embed="rId4"/>
          <a:stretch>
            <a:fillRect/>
          </a:stretch>
        </p:blipFill>
        <p:spPr>
          <a:xfrm>
            <a:off x="3959635" y="203608"/>
            <a:ext cx="5142900" cy="4117382"/>
          </a:xfrm>
          <a:prstGeom prst="rect">
            <a:avLst/>
          </a:prstGeom>
        </p:spPr>
      </p:pic>
      <p:sp>
        <p:nvSpPr>
          <p:cNvPr id="8" name="TextBox 7"/>
          <p:cNvSpPr txBox="1"/>
          <p:nvPr/>
        </p:nvSpPr>
        <p:spPr>
          <a:xfrm>
            <a:off x="19598" y="1429455"/>
            <a:ext cx="3892412" cy="1477328"/>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Systems water use efficiency in corn</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During the years of study (blue)</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For the past 30 years</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For the past 30 years with +15% rain</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For the past 30 years with -15% rain </a:t>
            </a:r>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76200" y="3175507"/>
            <a:ext cx="3562343" cy="1200329"/>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Optimum growing season rainfall was </a:t>
            </a:r>
            <a:r>
              <a:rPr lang="en-US" b="1" dirty="0" smtClean="0">
                <a:latin typeface="Times New Roman" panose="02020603050405020304" pitchFamily="18" charset="0"/>
                <a:cs typeface="Times New Roman" panose="02020603050405020304" pitchFamily="18" charset="0"/>
              </a:rPr>
              <a:t>430</a:t>
            </a:r>
            <a:r>
              <a:rPr lang="en-US" dirty="0" smtClean="0">
                <a:latin typeface="Times New Roman" panose="02020603050405020304" pitchFamily="18" charset="0"/>
                <a:cs typeface="Times New Roman" panose="02020603050405020304" pitchFamily="18" charset="0"/>
              </a:rPr>
              <a:t> mm</a:t>
            </a:r>
          </a:p>
          <a:p>
            <a:pPr algn="ctr"/>
            <a:r>
              <a:rPr lang="en-US" dirty="0" smtClean="0">
                <a:latin typeface="Times New Roman" panose="02020603050405020304" pitchFamily="18" charset="0"/>
                <a:cs typeface="Times New Roman" panose="02020603050405020304" pitchFamily="18" charset="0"/>
              </a:rPr>
              <a:t>or </a:t>
            </a:r>
          </a:p>
          <a:p>
            <a:pPr algn="ctr"/>
            <a:r>
              <a:rPr lang="en-US" b="1" dirty="0" smtClean="0">
                <a:latin typeface="Times New Roman" panose="02020603050405020304" pitchFamily="18" charset="0"/>
                <a:cs typeface="Times New Roman" panose="02020603050405020304" pitchFamily="18" charset="0"/>
              </a:rPr>
              <a:t>17 inches.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8503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3" name="Picture 2"/>
          <p:cNvPicPr>
            <a:picLocks noChangeAspect="1"/>
          </p:cNvPicPr>
          <p:nvPr/>
        </p:nvPicPr>
        <p:blipFill>
          <a:blip r:embed="rId4"/>
          <a:stretch>
            <a:fillRect/>
          </a:stretch>
        </p:blipFill>
        <p:spPr>
          <a:xfrm>
            <a:off x="4037572" y="271931"/>
            <a:ext cx="5019502" cy="4018589"/>
          </a:xfrm>
          <a:prstGeom prst="rect">
            <a:avLst/>
          </a:prstGeom>
        </p:spPr>
      </p:pic>
      <p:sp>
        <p:nvSpPr>
          <p:cNvPr id="11" name="TextBox 10"/>
          <p:cNvSpPr txBox="1"/>
          <p:nvPr/>
        </p:nvSpPr>
        <p:spPr>
          <a:xfrm>
            <a:off x="19598" y="1429455"/>
            <a:ext cx="4072590" cy="1477328"/>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Systems water use efficiency in soybean</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During the years of study (blue)</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For the past 30 years</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For the past 30 years with +15% rain</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For the past 30 years with -15% rain </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76200" y="3175507"/>
            <a:ext cx="3562343" cy="1200329"/>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Optimum growing season rainfall was </a:t>
            </a:r>
            <a:r>
              <a:rPr lang="en-US" b="1" dirty="0" smtClean="0">
                <a:latin typeface="Times New Roman" panose="02020603050405020304" pitchFamily="18" charset="0"/>
                <a:cs typeface="Times New Roman" panose="02020603050405020304" pitchFamily="18" charset="0"/>
              </a:rPr>
              <a:t>317</a:t>
            </a:r>
            <a:r>
              <a:rPr lang="en-US" dirty="0" smtClean="0">
                <a:latin typeface="Times New Roman" panose="02020603050405020304" pitchFamily="18" charset="0"/>
                <a:cs typeface="Times New Roman" panose="02020603050405020304" pitchFamily="18" charset="0"/>
              </a:rPr>
              <a:t> mm</a:t>
            </a:r>
          </a:p>
          <a:p>
            <a:pPr algn="ctr"/>
            <a:r>
              <a:rPr lang="en-US" dirty="0" smtClean="0">
                <a:latin typeface="Times New Roman" panose="02020603050405020304" pitchFamily="18" charset="0"/>
                <a:cs typeface="Times New Roman" panose="02020603050405020304" pitchFamily="18" charset="0"/>
              </a:rPr>
              <a:t>or </a:t>
            </a:r>
          </a:p>
          <a:p>
            <a:pPr algn="ctr"/>
            <a:r>
              <a:rPr lang="en-US" b="1" dirty="0" smtClean="0">
                <a:latin typeface="Times New Roman" panose="02020603050405020304" pitchFamily="18" charset="0"/>
                <a:cs typeface="Times New Roman" panose="02020603050405020304" pitchFamily="18" charset="0"/>
              </a:rPr>
              <a:t>12 inches.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1901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extBox 1"/>
          <p:cNvSpPr txBox="1"/>
          <p:nvPr/>
        </p:nvSpPr>
        <p:spPr>
          <a:xfrm>
            <a:off x="84233" y="1519154"/>
            <a:ext cx="8975534" cy="1754326"/>
          </a:xfrm>
          <a:prstGeom prst="rect">
            <a:avLst/>
          </a:prstGeom>
          <a:noFill/>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Higher frequency of both drought and flood is predicted for the Midwestern United States.</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Our simulations, which reflect these changes, show we can expect more years with low </a:t>
            </a:r>
            <a:r>
              <a:rPr lang="en-US" dirty="0" err="1" smtClean="0">
                <a:latin typeface="Times New Roman" panose="02020603050405020304" pitchFamily="18" charset="0"/>
                <a:cs typeface="Times New Roman" panose="02020603050405020304" pitchFamily="18" charset="0"/>
              </a:rPr>
              <a:t>sWUE</a:t>
            </a:r>
            <a:r>
              <a:rPr lang="en-US" dirty="0" smtClean="0">
                <a:latin typeface="Times New Roman" panose="02020603050405020304" pitchFamily="18" charset="0"/>
                <a:cs typeface="Times New Roman" panose="02020603050405020304" pitchFamily="18" charset="0"/>
              </a:rPr>
              <a:t>.</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Yields will be inhibited in dry years and water will pass through the system in wet years.</a:t>
            </a: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2964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extBox 1"/>
          <p:cNvSpPr txBox="1"/>
          <p:nvPr/>
        </p:nvSpPr>
        <p:spPr>
          <a:xfrm>
            <a:off x="513338" y="1897681"/>
            <a:ext cx="8117324" cy="1477328"/>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Field-scale cropping systems or whole farms should be modified to include both drought-tolerant and flood-tolerant plants.</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This systems-level problem needs a systems-level solution.</a:t>
            </a: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66630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6" name="Group 5"/>
          <p:cNvGrpSpPr/>
          <p:nvPr/>
        </p:nvGrpSpPr>
        <p:grpSpPr>
          <a:xfrm>
            <a:off x="0" y="0"/>
            <a:ext cx="9144000" cy="6858000"/>
            <a:chOff x="0" y="0"/>
            <a:chExt cx="9144000" cy="6858000"/>
          </a:xfrm>
        </p:grpSpPr>
        <p:sp>
          <p:nvSpPr>
            <p:cNvPr id="7" name="Rectangle 6"/>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9" name="Rectangle 8"/>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p:cNvSpPr txBox="1"/>
          <p:nvPr/>
        </p:nvSpPr>
        <p:spPr>
          <a:xfrm>
            <a:off x="6758152" y="6406634"/>
            <a:ext cx="2289281" cy="369332"/>
          </a:xfrm>
          <a:prstGeom prst="rect">
            <a:avLst/>
          </a:prstGeom>
          <a:noFill/>
        </p:spPr>
        <p:txBody>
          <a:bodyPr wrap="none" rtlCol="0">
            <a:spAutoFit/>
          </a:bodyPr>
          <a:lstStyle/>
          <a:p>
            <a:r>
              <a:rPr lang="en-US" dirty="0" smtClean="0">
                <a:solidFill>
                  <a:schemeClr val="bg1"/>
                </a:solidFill>
              </a:rPr>
              <a:t>Photo: Tim </a:t>
            </a:r>
            <a:r>
              <a:rPr lang="en-US" dirty="0" err="1" smtClean="0">
                <a:solidFill>
                  <a:schemeClr val="bg1"/>
                </a:solidFill>
              </a:rPr>
              <a:t>Youngquist</a:t>
            </a:r>
            <a:endParaRPr lang="en-US" dirty="0">
              <a:solidFill>
                <a:schemeClr val="bg1"/>
              </a:solidFill>
            </a:endParaRPr>
          </a:p>
        </p:txBody>
      </p:sp>
      <p:sp>
        <p:nvSpPr>
          <p:cNvPr id="12" name="TextBox 11"/>
          <p:cNvSpPr txBox="1"/>
          <p:nvPr/>
        </p:nvSpPr>
        <p:spPr>
          <a:xfrm>
            <a:off x="250558" y="574665"/>
            <a:ext cx="8642879"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Incorporation of perennial prairie into row-cropped fields – STRIPS project. </a:t>
            </a:r>
            <a:endParaRPr lang="en-US" sz="20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458614" y="5464959"/>
            <a:ext cx="6226769" cy="461665"/>
          </a:xfrm>
          <a:prstGeom prst="rect">
            <a:avLst/>
          </a:prstGeom>
          <a:noFill/>
        </p:spPr>
        <p:txBody>
          <a:bodyPr wrap="none" rtlCol="0">
            <a:spAutoFit/>
          </a:bodyPr>
          <a:lstStyle/>
          <a:p>
            <a:r>
              <a:rPr lang="en-US" sz="2400" dirty="0">
                <a:solidFill>
                  <a:schemeClr val="bg1"/>
                </a:solidFill>
                <a:latin typeface="Times New Roman" panose="02020603050405020304" pitchFamily="18" charset="0"/>
                <a:cs typeface="Times New Roman" panose="02020603050405020304" pitchFamily="18" charset="0"/>
              </a:rPr>
              <a:t>https://www.nrem.iastate.edu/research/STRIPs/</a:t>
            </a:r>
          </a:p>
        </p:txBody>
      </p:sp>
    </p:spTree>
    <p:extLst>
      <p:ext uri="{BB962C8B-B14F-4D97-AF65-F5344CB8AC3E}">
        <p14:creationId xmlns:p14="http://schemas.microsoft.com/office/powerpoint/2010/main" val="2298364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32660" t="18015" b="6500"/>
          <a:stretch/>
        </p:blipFill>
        <p:spPr>
          <a:xfrm>
            <a:off x="0" y="22859"/>
            <a:ext cx="9144000" cy="6861544"/>
          </a:xfrm>
          <a:prstGeom prst="rect">
            <a:avLst/>
          </a:prstGeom>
        </p:spPr>
      </p:pic>
      <p:grpSp>
        <p:nvGrpSpPr>
          <p:cNvPr id="6" name="Group 5"/>
          <p:cNvGrpSpPr/>
          <p:nvPr/>
        </p:nvGrpSpPr>
        <p:grpSpPr>
          <a:xfrm>
            <a:off x="0" y="0"/>
            <a:ext cx="9144000" cy="6858000"/>
            <a:chOff x="0" y="0"/>
            <a:chExt cx="9144000" cy="6858000"/>
          </a:xfrm>
        </p:grpSpPr>
        <p:sp>
          <p:nvSpPr>
            <p:cNvPr id="7" name="Rectangle 6"/>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9" name="Rectangle 8"/>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2630792" y="629585"/>
            <a:ext cx="5836149"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Increased acres of diverse hay and pasture.</a:t>
            </a: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0217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4"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 name="TextBox 10"/>
          <p:cNvSpPr txBox="1"/>
          <p:nvPr/>
        </p:nvSpPr>
        <p:spPr>
          <a:xfrm>
            <a:off x="2886795" y="611141"/>
            <a:ext cx="3370410" cy="584775"/>
          </a:xfrm>
          <a:prstGeom prst="rect">
            <a:avLst/>
          </a:prstGeom>
          <a:no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What is efficiency?</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2675006" y="1992746"/>
                <a:ext cx="3793987"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𝑊𝑈𝐸</m:t>
                      </m:r>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𝐺𝑟𝑎𝑖𝑛</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𝑚𝑎𝑠𝑠</m:t>
                          </m:r>
                        </m:num>
                        <m:den>
                          <m:r>
                            <a:rPr lang="en-US" b="0" i="1" smtClean="0">
                              <a:latin typeface="Cambria Math" panose="02040503050406030204" pitchFamily="18" charset="0"/>
                              <a:cs typeface="Times New Roman" panose="02020603050405020304" pitchFamily="18" charset="0"/>
                            </a:rPr>
                            <m:t>𝐸𝑣𝑎𝑝𝑜𝑡𝑟𝑎𝑛𝑠𝑝𝑖𝑟𝑎𝑡𝑖𝑜𝑛</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𝑚𝑚</m:t>
                          </m:r>
                          <m:r>
                            <a:rPr lang="en-US" b="0" i="1" smtClean="0">
                              <a:latin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675006" y="1992746"/>
                <a:ext cx="3793987" cy="669094"/>
              </a:xfrm>
              <a:prstGeom prst="rect">
                <a:avLst/>
              </a:prstGeom>
              <a:blipFill rotWithShape="0">
                <a:blip r:embed="rId5"/>
                <a:stretch>
                  <a:fillRect/>
                </a:stretch>
              </a:blipFill>
            </p:spPr>
            <p:txBody>
              <a:bodyPr/>
              <a:lstStyle/>
              <a:p>
                <a:r>
                  <a:rPr lang="en-US">
                    <a:noFill/>
                  </a:rPr>
                  <a:t> </a:t>
                </a:r>
              </a:p>
            </p:txBody>
          </p:sp>
        </mc:Fallback>
      </mc:AlternateContent>
      <p:sp>
        <p:nvSpPr>
          <p:cNvPr id="14" name="TextBox 13"/>
          <p:cNvSpPr txBox="1"/>
          <p:nvPr/>
        </p:nvSpPr>
        <p:spPr>
          <a:xfrm>
            <a:off x="1924703" y="3443344"/>
            <a:ext cx="5294591"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How efficient is it to receive water, but not use it?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10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sp>
        <p:nvSpPr>
          <p:cNvPr id="8" name="Rectangle 7"/>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10" name="Rectangle 9"/>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5477449" y="6446291"/>
            <a:ext cx="5257225" cy="523220"/>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Global Change Biology DOI: 10.1111/gcb.13101</a:t>
            </a:r>
          </a:p>
          <a:p>
            <a:endParaRPr lang="en-US" sz="1400" dirty="0">
              <a:solidFill>
                <a:schemeClr val="bg1"/>
              </a:solidFill>
            </a:endParaRPr>
          </a:p>
        </p:txBody>
      </p:sp>
      <p:sp>
        <p:nvSpPr>
          <p:cNvPr id="3" name="TextBox 2"/>
          <p:cNvSpPr txBox="1"/>
          <p:nvPr/>
        </p:nvSpPr>
        <p:spPr>
          <a:xfrm>
            <a:off x="189785" y="477941"/>
            <a:ext cx="8197501" cy="4001095"/>
          </a:xfrm>
          <a:prstGeom prst="rect">
            <a:avLst/>
          </a:prstGeom>
          <a:noFill/>
        </p:spPr>
        <p:txBody>
          <a:bodyPr wrap="none" rtlCol="0">
            <a:spAutoFit/>
          </a:bodyPr>
          <a:lstStyle/>
          <a:p>
            <a:r>
              <a:rPr lang="en-US" sz="2800" dirty="0" smtClean="0">
                <a:latin typeface="Times New Roman" panose="02020603050405020304" pitchFamily="18" charset="0"/>
                <a:cs typeface="Times New Roman" panose="02020603050405020304" pitchFamily="18" charset="0"/>
              </a:rPr>
              <a:t>Funding</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Agriculture </a:t>
            </a:r>
            <a:r>
              <a:rPr lang="en-US" dirty="0">
                <a:latin typeface="Times New Roman" panose="02020603050405020304" pitchFamily="18" charset="0"/>
                <a:cs typeface="Times New Roman" panose="02020603050405020304" pitchFamily="18" charset="0"/>
              </a:rPr>
              <a:t>and </a:t>
            </a:r>
            <a:r>
              <a:rPr lang="en-US" dirty="0" smtClean="0">
                <a:latin typeface="Times New Roman" panose="02020603050405020304" pitchFamily="18" charset="0"/>
                <a:cs typeface="Times New Roman" panose="02020603050405020304" pitchFamily="18" charset="0"/>
              </a:rPr>
              <a:t>Food Research </a:t>
            </a:r>
            <a:r>
              <a:rPr lang="en-US" dirty="0">
                <a:latin typeface="Times New Roman" panose="02020603050405020304" pitchFamily="18" charset="0"/>
                <a:cs typeface="Times New Roman" panose="02020603050405020304" pitchFamily="18" charset="0"/>
              </a:rPr>
              <a:t>Initiative Competitive Grant No. 2012-67011-1966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from the </a:t>
            </a:r>
            <a:r>
              <a:rPr lang="en-US" dirty="0">
                <a:latin typeface="Times New Roman" panose="02020603050405020304" pitchFamily="18" charset="0"/>
                <a:cs typeface="Times New Roman" panose="02020603050405020304" pitchFamily="18" charset="0"/>
              </a:rPr>
              <a:t>USDA National Institute of Food and </a:t>
            </a:r>
            <a:r>
              <a:rPr lang="en-US" dirty="0" smtClean="0">
                <a:latin typeface="Times New Roman" panose="02020603050405020304" pitchFamily="18" charset="0"/>
                <a:cs typeface="Times New Roman" panose="02020603050405020304" pitchFamily="18" charset="0"/>
              </a:rPr>
              <a:t>Agriculture</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ConocoPhillips Company</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Iowa </a:t>
            </a:r>
            <a:r>
              <a:rPr lang="en-US" dirty="0">
                <a:latin typeface="Times New Roman" panose="02020603050405020304" pitchFamily="18" charset="0"/>
                <a:cs typeface="Times New Roman" panose="02020603050405020304" pitchFamily="18" charset="0"/>
              </a:rPr>
              <a:t>State University’s College </a:t>
            </a:r>
            <a:r>
              <a:rPr lang="en-US" dirty="0" smtClean="0">
                <a:latin typeface="Times New Roman" panose="02020603050405020304" pitchFamily="18" charset="0"/>
                <a:cs typeface="Times New Roman" panose="02020603050405020304" pitchFamily="18" charset="0"/>
              </a:rPr>
              <a:t>of Agriculture </a:t>
            </a:r>
            <a:r>
              <a:rPr lang="en-US" dirty="0">
                <a:latin typeface="Times New Roman" panose="02020603050405020304" pitchFamily="18" charset="0"/>
                <a:cs typeface="Times New Roman" panose="02020603050405020304" pitchFamily="18" charset="0"/>
              </a:rPr>
              <a:t>and Life </a:t>
            </a:r>
            <a:r>
              <a:rPr lang="en-US" dirty="0" smtClean="0">
                <a:latin typeface="Times New Roman" panose="02020603050405020304" pitchFamily="18" charset="0"/>
                <a:cs typeface="Times New Roman" panose="02020603050405020304" pitchFamily="18" charset="0"/>
              </a:rPr>
              <a:t>Sciences</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Department </a:t>
            </a:r>
            <a:r>
              <a:rPr lang="en-US" dirty="0">
                <a:latin typeface="Times New Roman" panose="02020603050405020304" pitchFamily="18" charset="0"/>
                <a:cs typeface="Times New Roman" panose="02020603050405020304" pitchFamily="18" charset="0"/>
              </a:rPr>
              <a:t>of </a:t>
            </a:r>
            <a:r>
              <a:rPr lang="en-US" dirty="0" smtClean="0">
                <a:latin typeface="Times New Roman" panose="02020603050405020304" pitchFamily="18" charset="0"/>
                <a:cs typeface="Times New Roman" panose="02020603050405020304" pitchFamily="18" charset="0"/>
              </a:rPr>
              <a:t>Agronomy </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Graduate Program </a:t>
            </a:r>
            <a:r>
              <a:rPr lang="en-US" dirty="0">
                <a:latin typeface="Times New Roman" panose="02020603050405020304" pitchFamily="18" charset="0"/>
                <a:cs typeface="Times New Roman" panose="02020603050405020304" pitchFamily="18" charset="0"/>
              </a:rPr>
              <a:t>in Sustainable </a:t>
            </a:r>
            <a:r>
              <a:rPr lang="en-US" dirty="0" smtClean="0">
                <a:latin typeface="Times New Roman" panose="02020603050405020304" pitchFamily="18" charset="0"/>
                <a:cs typeface="Times New Roman" panose="02020603050405020304" pitchFamily="18" charset="0"/>
              </a:rPr>
              <a:t>Agriculture </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Wallace </a:t>
            </a:r>
            <a:r>
              <a:rPr lang="en-US" dirty="0">
                <a:latin typeface="Times New Roman" panose="02020603050405020304" pitchFamily="18" charset="0"/>
                <a:cs typeface="Times New Roman" panose="02020603050405020304" pitchFamily="18" charset="0"/>
              </a:rPr>
              <a:t>Chair </a:t>
            </a:r>
            <a:r>
              <a:rPr lang="en-US" dirty="0" smtClean="0">
                <a:latin typeface="Times New Roman" panose="02020603050405020304" pitchFamily="18" charset="0"/>
                <a:cs typeface="Times New Roman" panose="02020603050405020304" pitchFamily="18" charset="0"/>
              </a:rPr>
              <a:t>for Sustainable </a:t>
            </a:r>
            <a:r>
              <a:rPr lang="en-US" dirty="0">
                <a:latin typeface="Times New Roman" panose="02020603050405020304" pitchFamily="18" charset="0"/>
                <a:cs typeface="Times New Roman" panose="02020603050405020304" pitchFamily="18" charset="0"/>
              </a:rPr>
              <a:t>Agriculture. </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Thanks</a:t>
            </a:r>
            <a:endParaRPr lang="en-US" sz="28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Matt </a:t>
            </a:r>
            <a:r>
              <a:rPr lang="en-US" dirty="0" err="1">
                <a:latin typeface="Times New Roman" panose="02020603050405020304" pitchFamily="18" charset="0"/>
                <a:cs typeface="Times New Roman" panose="02020603050405020304" pitchFamily="18" charset="0"/>
              </a:rPr>
              <a:t>Liebman</a:t>
            </a:r>
            <a:r>
              <a:rPr lang="en-US" dirty="0">
                <a:latin typeface="Times New Roman" panose="02020603050405020304" pitchFamily="18" charset="0"/>
                <a:cs typeface="Times New Roman" panose="02020603050405020304" pitchFamily="18" charset="0"/>
              </a:rPr>
              <a:t>, Robert Ewing, Matt </a:t>
            </a:r>
            <a:r>
              <a:rPr lang="en-US" dirty="0" err="1">
                <a:latin typeface="Times New Roman" panose="02020603050405020304" pitchFamily="18" charset="0"/>
                <a:cs typeface="Times New Roman" panose="02020603050405020304" pitchFamily="18" charset="0"/>
              </a:rPr>
              <a:t>Helmers</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Robert Horton, </a:t>
            </a:r>
            <a:r>
              <a:rPr lang="en-US" dirty="0" err="1">
                <a:latin typeface="Times New Roman" panose="02020603050405020304" pitchFamily="18" charset="0"/>
                <a:cs typeface="Times New Roman" panose="02020603050405020304" pitchFamily="18" charset="0"/>
              </a:rPr>
              <a:t>Meghann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Jarchow</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Sotirios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Archontoulis</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Isaiah </a:t>
            </a:r>
            <a:r>
              <a:rPr lang="en-US" dirty="0">
                <a:latin typeface="Times New Roman" panose="02020603050405020304" pitchFamily="18" charset="0"/>
                <a:cs typeface="Times New Roman" panose="02020603050405020304" pitchFamily="18" charset="0"/>
              </a:rPr>
              <a:t>Huber, Dave </a:t>
            </a:r>
            <a:r>
              <a:rPr lang="en-US" dirty="0" err="1" smtClean="0">
                <a:latin typeface="Times New Roman" panose="02020603050405020304" pitchFamily="18" charset="0"/>
                <a:cs typeface="Times New Roman" panose="02020603050405020304" pitchFamily="18" charset="0"/>
              </a:rPr>
              <a:t>Sundberg</a:t>
            </a:r>
            <a:r>
              <a:rPr lang="en-US" dirty="0" smtClean="0">
                <a:latin typeface="Times New Roman" panose="02020603050405020304" pitchFamily="18" charset="0"/>
                <a:cs typeface="Times New Roman" panose="02020603050405020304" pitchFamily="18" charset="0"/>
              </a:rPr>
              <a:t>, Carl </a:t>
            </a:r>
            <a:r>
              <a:rPr lang="en-US" dirty="0">
                <a:latin typeface="Times New Roman" panose="02020603050405020304" pitchFamily="18" charset="0"/>
                <a:cs typeface="Times New Roman" panose="02020603050405020304" pitchFamily="18" charset="0"/>
              </a:rPr>
              <a:t>Pedersen, </a:t>
            </a:r>
            <a:r>
              <a:rPr lang="en-US" dirty="0" smtClean="0">
                <a:latin typeface="Times New Roman" panose="02020603050405020304" pitchFamily="18" charset="0"/>
                <a:cs typeface="Times New Roman" panose="02020603050405020304" pitchFamily="18" charset="0"/>
              </a:rPr>
              <a:t>and Aaron </a:t>
            </a:r>
            <a:r>
              <a:rPr lang="en-US" dirty="0" err="1" smtClean="0">
                <a:latin typeface="Times New Roman" panose="02020603050405020304" pitchFamily="18" charset="0"/>
                <a:cs typeface="Times New Roman" panose="02020603050405020304" pitchFamily="18" charset="0"/>
              </a:rPr>
              <a:t>Daigh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52187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375" t="10000" r="12500" b="11111"/>
          <a:stretch/>
        </p:blipFill>
        <p:spPr>
          <a:xfrm>
            <a:off x="133350" y="762000"/>
            <a:ext cx="8877300" cy="5174781"/>
          </a:xfrm>
          <a:prstGeom prst="rect">
            <a:avLst/>
          </a:prstGeom>
        </p:spPr>
      </p:pic>
      <p:sp>
        <p:nvSpPr>
          <p:cNvPr id="5" name="TextBox 4"/>
          <p:cNvSpPr txBox="1"/>
          <p:nvPr/>
        </p:nvSpPr>
        <p:spPr>
          <a:xfrm>
            <a:off x="2511500" y="190500"/>
            <a:ext cx="412100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http://crops.extension.iastate.edu/facts/</a:t>
            </a:r>
          </a:p>
        </p:txBody>
      </p:sp>
    </p:spTree>
    <p:extLst>
      <p:ext uri="{BB962C8B-B14F-4D97-AF65-F5344CB8AC3E}">
        <p14:creationId xmlns:p14="http://schemas.microsoft.com/office/powerpoint/2010/main" val="3554858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625" t="10222" r="8750" b="10000"/>
          <a:stretch/>
        </p:blipFill>
        <p:spPr>
          <a:xfrm>
            <a:off x="0" y="800100"/>
            <a:ext cx="10006344" cy="5010150"/>
          </a:xfrm>
          <a:prstGeom prst="rect">
            <a:avLst/>
          </a:prstGeom>
        </p:spPr>
      </p:pic>
    </p:spTree>
    <p:extLst>
      <p:ext uri="{BB962C8B-B14F-4D97-AF65-F5344CB8AC3E}">
        <p14:creationId xmlns:p14="http://schemas.microsoft.com/office/powerpoint/2010/main" val="24495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4"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TextBox 12"/>
          <p:cNvSpPr txBox="1"/>
          <p:nvPr/>
        </p:nvSpPr>
        <p:spPr>
          <a:xfrm>
            <a:off x="1989240" y="548219"/>
            <a:ext cx="5165517" cy="584775"/>
          </a:xfrm>
          <a:prstGeom prst="rect">
            <a:avLst/>
          </a:prstGeom>
          <a:no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Systems Water Use Efficiency</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3"/>
              <p:cNvSpPr txBox="1"/>
              <p:nvPr/>
            </p:nvSpPr>
            <p:spPr>
              <a:xfrm>
                <a:off x="1665356" y="1992746"/>
                <a:ext cx="5705600" cy="66851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𝑠𝑊𝑈𝐸</m:t>
                      </m:r>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𝐺𝑟𝑎𝑖𝑛</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𝑚𝑎𝑠𝑠</m:t>
                          </m:r>
                        </m:num>
                        <m:den>
                          <m:r>
                            <a:rPr lang="en-US" b="0" i="1" smtClean="0">
                              <a:solidFill>
                                <a:schemeClr val="tx1"/>
                              </a:solidFill>
                              <a:latin typeface="Cambria Math" panose="02040503050406030204" pitchFamily="18" charset="0"/>
                              <a:cs typeface="Times New Roman" panose="02020603050405020304" pitchFamily="18" charset="0"/>
                            </a:rPr>
                            <m:t>𝐸𝑣𝑎𝑝𝑜𝑡𝑟𝑎𝑛𝑠𝑝𝑖𝑟𝑎𝑡𝑖𝑜𝑛</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𝒓𝒖𝒏𝒐𝒇𝒇</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𝒅𝒓𝒂𝒊𝒏𝒂𝒈𝒆</m:t>
                          </m:r>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665356" y="1992746"/>
                <a:ext cx="5705600" cy="668516"/>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8111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0" y="0"/>
            <a:ext cx="9144000" cy="6858000"/>
            <a:chOff x="0" y="0"/>
            <a:chExt cx="9144000" cy="6858000"/>
          </a:xfrm>
        </p:grpSpPr>
        <p:pic>
          <p:nvPicPr>
            <p:cNvPr id="41" name="Picture 40"/>
            <p:cNvPicPr>
              <a:picLocks noChangeAspect="1"/>
            </p:cNvPicPr>
            <p:nvPr/>
          </p:nvPicPr>
          <p:blipFill rotWithShape="1">
            <a:blip r:embed="rId2"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3" name="Group 42"/>
            <p:cNvGrpSpPr/>
            <p:nvPr/>
          </p:nvGrpSpPr>
          <p:grpSpPr>
            <a:xfrm>
              <a:off x="0" y="0"/>
              <a:ext cx="9144000" cy="6858000"/>
              <a:chOff x="0" y="0"/>
              <a:chExt cx="9144000" cy="6858000"/>
            </a:xfrm>
          </p:grpSpPr>
          <p:sp>
            <p:nvSpPr>
              <p:cNvPr id="44" name="Rectangle 43"/>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46" name="Rectangle 45"/>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TextBox 2"/>
          <p:cNvSpPr txBox="1"/>
          <p:nvPr/>
        </p:nvSpPr>
        <p:spPr>
          <a:xfrm>
            <a:off x="3962400" y="2417196"/>
            <a:ext cx="838200" cy="523220"/>
          </a:xfrm>
          <a:prstGeom prst="rect">
            <a:avLst/>
          </a:prstGeom>
          <a:noFill/>
          <a:ln w="15875">
            <a:solidFill>
              <a:schemeClr val="tx1"/>
            </a:solidFill>
          </a:ln>
        </p:spPr>
        <p:txBody>
          <a:bodyPr wrap="square" rtlCol="0">
            <a:spAutoFit/>
          </a:bodyPr>
          <a:lstStyle/>
          <a:p>
            <a:r>
              <a:rPr lang="en-US" sz="2800" dirty="0" smtClean="0">
                <a:latin typeface="Times New Roman" pitchFamily="18" charset="0"/>
                <a:cs typeface="Times New Roman" pitchFamily="18" charset="0"/>
              </a:rPr>
              <a:t>Soil</a:t>
            </a:r>
          </a:p>
        </p:txBody>
      </p:sp>
      <p:grpSp>
        <p:nvGrpSpPr>
          <p:cNvPr id="81" name="Group 80"/>
          <p:cNvGrpSpPr/>
          <p:nvPr/>
        </p:nvGrpSpPr>
        <p:grpSpPr>
          <a:xfrm>
            <a:off x="1854200" y="2489795"/>
            <a:ext cx="2108200" cy="369332"/>
            <a:chOff x="1854200" y="3071168"/>
            <a:chExt cx="2108200" cy="369332"/>
          </a:xfrm>
        </p:grpSpPr>
        <p:sp>
          <p:nvSpPr>
            <p:cNvPr id="7" name="TextBox 6"/>
            <p:cNvSpPr txBox="1"/>
            <p:nvPr/>
          </p:nvSpPr>
          <p:spPr>
            <a:xfrm>
              <a:off x="1854200" y="3071168"/>
              <a:ext cx="685800" cy="369332"/>
            </a:xfrm>
            <a:prstGeom prst="rect">
              <a:avLst/>
            </a:prstGeom>
            <a:noFill/>
            <a:ln w="15875">
              <a:solidFill>
                <a:schemeClr val="tx1"/>
              </a:solidFill>
            </a:ln>
          </p:spPr>
          <p:txBody>
            <a:bodyPr wrap="square" rtlCol="0">
              <a:spAutoFit/>
            </a:bodyPr>
            <a:lstStyle/>
            <a:p>
              <a:r>
                <a:rPr lang="en-US" dirty="0" smtClean="0">
                  <a:latin typeface="Times New Roman" pitchFamily="18" charset="0"/>
                  <a:cs typeface="Times New Roman" pitchFamily="18" charset="0"/>
                </a:rPr>
                <a:t>Crop</a:t>
              </a:r>
            </a:p>
          </p:txBody>
        </p:sp>
        <p:cxnSp>
          <p:nvCxnSpPr>
            <p:cNvPr id="9" name="Straight Arrow Connector 8"/>
            <p:cNvCxnSpPr>
              <a:stCxn id="7" idx="3"/>
              <a:endCxn id="3" idx="1"/>
            </p:cNvCxnSpPr>
            <p:nvPr/>
          </p:nvCxnSpPr>
          <p:spPr>
            <a:xfrm>
              <a:off x="2540000" y="3255834"/>
              <a:ext cx="1422400" cy="156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4800600" y="2330424"/>
            <a:ext cx="2222499" cy="646331"/>
            <a:chOff x="4800600" y="2911797"/>
            <a:chExt cx="2222499" cy="646331"/>
          </a:xfrm>
        </p:grpSpPr>
        <p:sp>
          <p:nvSpPr>
            <p:cNvPr id="22" name="TextBox 21"/>
            <p:cNvSpPr txBox="1"/>
            <p:nvPr/>
          </p:nvSpPr>
          <p:spPr>
            <a:xfrm>
              <a:off x="5499099" y="2911797"/>
              <a:ext cx="1524000" cy="646331"/>
            </a:xfrm>
            <a:prstGeom prst="rect">
              <a:avLst/>
            </a:prstGeom>
            <a:noFill/>
            <a:ln w="15875">
              <a:solidFill>
                <a:schemeClr val="tx1"/>
              </a:solidFill>
            </a:ln>
          </p:spPr>
          <p:txBody>
            <a:bodyPr wrap="square" rtlCol="0">
              <a:spAutoFit/>
            </a:bodyPr>
            <a:lstStyle/>
            <a:p>
              <a:pPr algn="ctr"/>
              <a:r>
                <a:rPr lang="en-US" dirty="0" smtClean="0">
                  <a:latin typeface="Times New Roman" pitchFamily="18" charset="0"/>
                  <a:cs typeface="Times New Roman" pitchFamily="18" charset="0"/>
                </a:rPr>
                <a:t>Biomass Production</a:t>
              </a:r>
            </a:p>
          </p:txBody>
        </p:sp>
        <p:cxnSp>
          <p:nvCxnSpPr>
            <p:cNvPr id="27" name="Straight Arrow Connector 26"/>
            <p:cNvCxnSpPr>
              <a:stCxn id="3" idx="3"/>
              <a:endCxn id="22" idx="1"/>
            </p:cNvCxnSpPr>
            <p:nvPr/>
          </p:nvCxnSpPr>
          <p:spPr>
            <a:xfrm flipV="1">
              <a:off x="4800600" y="3234963"/>
              <a:ext cx="698499" cy="3650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844548" y="1294648"/>
            <a:ext cx="1885952" cy="369332"/>
            <a:chOff x="844548" y="1876021"/>
            <a:chExt cx="1885952" cy="369332"/>
          </a:xfrm>
        </p:grpSpPr>
        <p:sp>
          <p:nvSpPr>
            <p:cNvPr id="36" name="TextBox 35"/>
            <p:cNvSpPr txBox="1"/>
            <p:nvPr/>
          </p:nvSpPr>
          <p:spPr>
            <a:xfrm>
              <a:off x="844548" y="1876021"/>
              <a:ext cx="990600" cy="369332"/>
            </a:xfrm>
            <a:prstGeom prst="rect">
              <a:avLst/>
            </a:prstGeom>
            <a:noFill/>
            <a:ln w="15875">
              <a:solidFill>
                <a:schemeClr val="tx1"/>
              </a:solidFill>
            </a:ln>
          </p:spPr>
          <p:txBody>
            <a:bodyPr wrap="square" rtlCol="0">
              <a:spAutoFit/>
            </a:bodyPr>
            <a:lstStyle/>
            <a:p>
              <a:r>
                <a:rPr lang="en-US" dirty="0">
                  <a:latin typeface="Times New Roman" pitchFamily="18" charset="0"/>
                  <a:cs typeface="Times New Roman" pitchFamily="18" charset="0"/>
                </a:rPr>
                <a:t>3</a:t>
              </a:r>
              <a:r>
                <a:rPr lang="en-US" dirty="0" smtClean="0">
                  <a:latin typeface="Times New Roman" pitchFamily="18" charset="0"/>
                  <a:cs typeface="Times New Roman" pitchFamily="18" charset="0"/>
                </a:rPr>
                <a:t>0 years</a:t>
              </a:r>
            </a:p>
          </p:txBody>
        </p:sp>
        <p:cxnSp>
          <p:nvCxnSpPr>
            <p:cNvPr id="38" name="Straight Arrow Connector 37"/>
            <p:cNvCxnSpPr>
              <a:stCxn id="36" idx="3"/>
              <a:endCxn id="5" idx="1"/>
            </p:cNvCxnSpPr>
            <p:nvPr/>
          </p:nvCxnSpPr>
          <p:spPr>
            <a:xfrm flipV="1">
              <a:off x="1835148" y="2055255"/>
              <a:ext cx="895352" cy="54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2400300" y="2894953"/>
            <a:ext cx="1562100" cy="1027342"/>
            <a:chOff x="2400300" y="3476326"/>
            <a:chExt cx="1562100" cy="1027342"/>
          </a:xfrm>
        </p:grpSpPr>
        <p:sp>
          <p:nvSpPr>
            <p:cNvPr id="6" name="TextBox 5"/>
            <p:cNvSpPr txBox="1"/>
            <p:nvPr/>
          </p:nvSpPr>
          <p:spPr>
            <a:xfrm>
              <a:off x="2400300" y="4134336"/>
              <a:ext cx="1524000" cy="369332"/>
            </a:xfrm>
            <a:prstGeom prst="rect">
              <a:avLst/>
            </a:prstGeom>
            <a:noFill/>
            <a:ln w="15875">
              <a:solidFill>
                <a:schemeClr val="tx1"/>
              </a:solidFill>
            </a:ln>
          </p:spPr>
          <p:txBody>
            <a:bodyPr wrap="square" rtlCol="0">
              <a:spAutoFit/>
            </a:bodyPr>
            <a:lstStyle/>
            <a:p>
              <a:r>
                <a:rPr lang="en-US" dirty="0" smtClean="0">
                  <a:latin typeface="Times New Roman" pitchFamily="18" charset="0"/>
                  <a:cs typeface="Times New Roman" pitchFamily="18" charset="0"/>
                </a:rPr>
                <a:t>Management</a:t>
              </a:r>
            </a:p>
          </p:txBody>
        </p:sp>
        <p:cxnSp>
          <p:nvCxnSpPr>
            <p:cNvPr id="11" name="Straight Arrow Connector 10"/>
            <p:cNvCxnSpPr>
              <a:stCxn id="6" idx="0"/>
            </p:cNvCxnSpPr>
            <p:nvPr/>
          </p:nvCxnSpPr>
          <p:spPr>
            <a:xfrm flipV="1">
              <a:off x="3162300" y="3517444"/>
              <a:ext cx="800100" cy="61689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6" idx="0"/>
            </p:cNvCxnSpPr>
            <p:nvPr/>
          </p:nvCxnSpPr>
          <p:spPr>
            <a:xfrm flipH="1" flipV="1">
              <a:off x="2552700" y="3476326"/>
              <a:ext cx="609600" cy="65801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2597149" y="1150716"/>
            <a:ext cx="1352551" cy="1357969"/>
            <a:chOff x="2597149" y="1732089"/>
            <a:chExt cx="1352551" cy="1357969"/>
          </a:xfrm>
        </p:grpSpPr>
        <p:sp>
          <p:nvSpPr>
            <p:cNvPr id="5" name="TextBox 4"/>
            <p:cNvSpPr txBox="1"/>
            <p:nvPr/>
          </p:nvSpPr>
          <p:spPr>
            <a:xfrm>
              <a:off x="2730500" y="1732089"/>
              <a:ext cx="990600" cy="646331"/>
            </a:xfrm>
            <a:prstGeom prst="rect">
              <a:avLst/>
            </a:prstGeom>
            <a:noFill/>
            <a:ln w="15875">
              <a:solidFill>
                <a:schemeClr val="tx1"/>
              </a:solidFill>
            </a:ln>
          </p:spPr>
          <p:txBody>
            <a:bodyPr wrap="square" rtlCol="0">
              <a:spAutoFit/>
            </a:bodyPr>
            <a:lstStyle/>
            <a:p>
              <a:pPr algn="ctr"/>
              <a:r>
                <a:rPr lang="en-US" dirty="0" smtClean="0">
                  <a:latin typeface="Times New Roman" pitchFamily="18" charset="0"/>
                  <a:cs typeface="Times New Roman" pitchFamily="18" charset="0"/>
                </a:rPr>
                <a:t>Weather Data</a:t>
              </a:r>
            </a:p>
          </p:txBody>
        </p:sp>
        <p:cxnSp>
          <p:nvCxnSpPr>
            <p:cNvPr id="13" name="Straight Arrow Connector 12"/>
            <p:cNvCxnSpPr>
              <a:stCxn id="5" idx="2"/>
            </p:cNvCxnSpPr>
            <p:nvPr/>
          </p:nvCxnSpPr>
          <p:spPr>
            <a:xfrm>
              <a:off x="3225800" y="2378420"/>
              <a:ext cx="723900" cy="61689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 idx="2"/>
            </p:cNvCxnSpPr>
            <p:nvPr/>
          </p:nvCxnSpPr>
          <p:spPr>
            <a:xfrm flipH="1">
              <a:off x="2597149" y="2378420"/>
              <a:ext cx="628651" cy="71163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4800600" y="785387"/>
            <a:ext cx="2667000" cy="1904708"/>
            <a:chOff x="4800600" y="1366760"/>
            <a:chExt cx="2667000" cy="1904708"/>
          </a:xfrm>
        </p:grpSpPr>
        <p:cxnSp>
          <p:nvCxnSpPr>
            <p:cNvPr id="29" name="Straight Arrow Connector 28"/>
            <p:cNvCxnSpPr>
              <a:stCxn id="3" idx="3"/>
              <a:endCxn id="23" idx="1"/>
            </p:cNvCxnSpPr>
            <p:nvPr/>
          </p:nvCxnSpPr>
          <p:spPr>
            <a:xfrm flipV="1">
              <a:off x="4800600" y="1689926"/>
              <a:ext cx="1143000" cy="158154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943600" y="1366760"/>
              <a:ext cx="1524000" cy="1524793"/>
              <a:chOff x="5943600" y="1366760"/>
              <a:chExt cx="1524000" cy="1524793"/>
            </a:xfrm>
          </p:grpSpPr>
          <p:sp>
            <p:nvSpPr>
              <p:cNvPr id="23" name="TextBox 22"/>
              <p:cNvSpPr txBox="1"/>
              <p:nvPr/>
            </p:nvSpPr>
            <p:spPr>
              <a:xfrm>
                <a:off x="5943600" y="1366760"/>
                <a:ext cx="1524000" cy="646331"/>
              </a:xfrm>
              <a:prstGeom prst="rect">
                <a:avLst/>
              </a:prstGeom>
              <a:noFill/>
              <a:ln w="15875">
                <a:solidFill>
                  <a:schemeClr val="tx1"/>
                </a:solidFill>
              </a:ln>
            </p:spPr>
            <p:txBody>
              <a:bodyPr wrap="square" rtlCol="0">
                <a:spAutoFit/>
              </a:bodyPr>
              <a:lstStyle/>
              <a:p>
                <a:pPr algn="ctr"/>
                <a:r>
                  <a:rPr lang="en-US" dirty="0" smtClean="0">
                    <a:latin typeface="Times New Roman" pitchFamily="18" charset="0"/>
                    <a:cs typeface="Times New Roman" pitchFamily="18" charset="0"/>
                  </a:rPr>
                  <a:t>Soil temp and moisture</a:t>
                </a:r>
              </a:p>
            </p:txBody>
          </p:sp>
          <p:cxnSp>
            <p:nvCxnSpPr>
              <p:cNvPr id="39" name="Straight Arrow Connector 38"/>
              <p:cNvCxnSpPr>
                <a:stCxn id="23" idx="2"/>
              </p:cNvCxnSpPr>
              <p:nvPr/>
            </p:nvCxnSpPr>
            <p:spPr>
              <a:xfrm flipH="1">
                <a:off x="6686550" y="2013091"/>
                <a:ext cx="19050" cy="87846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6959810" y="2047712"/>
                <a:ext cx="3145" cy="82276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grpSp>
        <p:nvGrpSpPr>
          <p:cNvPr id="96" name="Group 95"/>
          <p:cNvGrpSpPr/>
          <p:nvPr/>
        </p:nvGrpSpPr>
        <p:grpSpPr>
          <a:xfrm>
            <a:off x="4800600" y="1431718"/>
            <a:ext cx="3124200" cy="2943385"/>
            <a:chOff x="4800600" y="2013091"/>
            <a:chExt cx="3124200" cy="2943385"/>
          </a:xfrm>
        </p:grpSpPr>
        <p:sp>
          <p:nvSpPr>
            <p:cNvPr id="24" name="TextBox 23"/>
            <p:cNvSpPr txBox="1"/>
            <p:nvPr/>
          </p:nvSpPr>
          <p:spPr>
            <a:xfrm>
              <a:off x="5943600" y="4587144"/>
              <a:ext cx="1981200" cy="369332"/>
            </a:xfrm>
            <a:prstGeom prst="rect">
              <a:avLst/>
            </a:prstGeom>
            <a:noFill/>
            <a:ln w="15875">
              <a:solidFill>
                <a:schemeClr val="tx1"/>
              </a:solidFill>
            </a:ln>
          </p:spPr>
          <p:txBody>
            <a:bodyPr wrap="square" rtlCol="0">
              <a:spAutoFit/>
            </a:bodyPr>
            <a:lstStyle/>
            <a:p>
              <a:pPr algn="ctr"/>
              <a:r>
                <a:rPr lang="en-US" dirty="0" smtClean="0">
                  <a:latin typeface="Times New Roman" pitchFamily="18" charset="0"/>
                  <a:cs typeface="Times New Roman" pitchFamily="18" charset="0"/>
                </a:rPr>
                <a:t>Evapotranspiration</a:t>
              </a:r>
            </a:p>
          </p:txBody>
        </p:sp>
        <p:cxnSp>
          <p:nvCxnSpPr>
            <p:cNvPr id="31" name="Straight Arrow Connector 30"/>
            <p:cNvCxnSpPr>
              <a:stCxn id="3" idx="3"/>
              <a:endCxn id="24" idx="1"/>
            </p:cNvCxnSpPr>
            <p:nvPr/>
          </p:nvCxnSpPr>
          <p:spPr>
            <a:xfrm>
              <a:off x="4800600" y="3271468"/>
              <a:ext cx="1143000" cy="150034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268630" y="2034172"/>
              <a:ext cx="25160" cy="25529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6692660" y="3578372"/>
              <a:ext cx="12940" cy="9956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24" idx="0"/>
            </p:cNvCxnSpPr>
            <p:nvPr/>
          </p:nvCxnSpPr>
          <p:spPr>
            <a:xfrm flipV="1">
              <a:off x="6934200" y="3554940"/>
              <a:ext cx="25611" cy="10322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7414316" y="2013091"/>
              <a:ext cx="40344" cy="25360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542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3"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12" name="Picture 11"/>
          <p:cNvPicPr>
            <a:picLocks noChangeAspect="1"/>
          </p:cNvPicPr>
          <p:nvPr/>
        </p:nvPicPr>
        <p:blipFill>
          <a:blip r:embed="rId4"/>
          <a:stretch>
            <a:fillRect/>
          </a:stretch>
        </p:blipFill>
        <p:spPr>
          <a:xfrm>
            <a:off x="-25400" y="87576"/>
            <a:ext cx="2865368" cy="1234547"/>
          </a:xfrm>
          <a:prstGeom prst="rect">
            <a:avLst/>
          </a:prstGeom>
        </p:spPr>
      </p:pic>
      <p:sp>
        <p:nvSpPr>
          <p:cNvPr id="13" name="TextBox 12"/>
          <p:cNvSpPr txBox="1"/>
          <p:nvPr/>
        </p:nvSpPr>
        <p:spPr>
          <a:xfrm>
            <a:off x="2799991" y="443239"/>
            <a:ext cx="6434775"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A</a:t>
            </a:r>
            <a:r>
              <a:rPr lang="en-US" sz="2800" dirty="0" smtClean="0">
                <a:latin typeface="Times New Roman" panose="02020603050405020304" pitchFamily="18" charset="0"/>
                <a:cs typeface="Times New Roman" panose="02020603050405020304" pitchFamily="18" charset="0"/>
              </a:rPr>
              <a:t>gricultural </a:t>
            </a:r>
            <a:r>
              <a:rPr lang="en-US" sz="2800" b="1" dirty="0" smtClean="0">
                <a:latin typeface="Times New Roman" panose="02020603050405020304" pitchFamily="18" charset="0"/>
                <a:cs typeface="Times New Roman" panose="02020603050405020304" pitchFamily="18" charset="0"/>
              </a:rPr>
              <a:t>P</a:t>
            </a:r>
            <a:r>
              <a:rPr lang="en-US" sz="2800" dirty="0" smtClean="0">
                <a:latin typeface="Times New Roman" panose="02020603050405020304" pitchFamily="18" charset="0"/>
                <a:cs typeface="Times New Roman" panose="02020603050405020304" pitchFamily="18" charset="0"/>
              </a:rPr>
              <a:t>roduction </a:t>
            </a:r>
            <a:r>
              <a:rPr lang="en-US" sz="2800" b="1" dirty="0" smtClean="0">
                <a:latin typeface="Times New Roman" panose="02020603050405020304" pitchFamily="18" charset="0"/>
                <a:cs typeface="Times New Roman" panose="02020603050405020304" pitchFamily="18" charset="0"/>
              </a:rPr>
              <a:t>S</a:t>
            </a:r>
            <a:r>
              <a:rPr lang="en-US" sz="2800" dirty="0" smtClean="0">
                <a:latin typeface="Times New Roman" panose="02020603050405020304" pitchFamily="18" charset="0"/>
                <a:cs typeface="Times New Roman" panose="02020603050405020304" pitchFamily="18" charset="0"/>
              </a:rPr>
              <a:t>ystems S</a:t>
            </a:r>
            <a:r>
              <a:rPr lang="en-US" sz="2800" b="1" dirty="0" smtClean="0">
                <a:latin typeface="Times New Roman" panose="02020603050405020304" pitchFamily="18" charset="0"/>
                <a:cs typeface="Times New Roman" panose="02020603050405020304" pitchFamily="18" charset="0"/>
              </a:rPr>
              <a:t>im</a:t>
            </a:r>
            <a:r>
              <a:rPr lang="en-US" sz="2800" dirty="0" smtClean="0">
                <a:latin typeface="Times New Roman" panose="02020603050405020304" pitchFamily="18" charset="0"/>
                <a:cs typeface="Times New Roman" panose="02020603050405020304" pitchFamily="18" charset="0"/>
              </a:rPr>
              <a:t>ulator</a:t>
            </a:r>
            <a:endParaRPr lang="en-US" sz="28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282279" y="1597477"/>
            <a:ext cx="8861721" cy="2677656"/>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Modeling platform which includes 60 different models</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User-friendly interface</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Very transparent – all source code is available</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Frequently updated</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Developed by the facilitation of broadly-based collaborative science</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Free to everyone and suggested improvements are welcomed</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Models run on a daily </a:t>
            </a:r>
            <a:r>
              <a:rPr lang="en-US" sz="2400" dirty="0" err="1" smtClean="0">
                <a:latin typeface="Times New Roman" panose="02020603050405020304" pitchFamily="18" charset="0"/>
                <a:cs typeface="Times New Roman" panose="02020603050405020304" pitchFamily="18" charset="0"/>
              </a:rPr>
              <a:t>timestep</a:t>
            </a:r>
            <a:r>
              <a:rPr lang="en-US" sz="2400" dirty="0" smtClean="0">
                <a:latin typeface="Times New Roman" panose="02020603050405020304" pitchFamily="18" charset="0"/>
                <a:cs typeface="Times New Roman" panose="02020603050405020304" pitchFamily="18" charset="0"/>
              </a:rPr>
              <a:t> at a field-scale</a:t>
            </a:r>
          </a:p>
        </p:txBody>
      </p:sp>
    </p:spTree>
    <p:extLst>
      <p:ext uri="{BB962C8B-B14F-4D97-AF65-F5344CB8AC3E}">
        <p14:creationId xmlns:p14="http://schemas.microsoft.com/office/powerpoint/2010/main" val="338159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4"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 name="TextBox 10"/>
          <p:cNvSpPr txBox="1"/>
          <p:nvPr/>
        </p:nvSpPr>
        <p:spPr>
          <a:xfrm>
            <a:off x="2079971" y="1916034"/>
            <a:ext cx="4984057" cy="954107"/>
          </a:xfrm>
          <a:prstGeom prst="rect">
            <a:avLst/>
          </a:prstGeom>
          <a:noFill/>
        </p:spPr>
        <p:txBody>
          <a:bodyPr wrap="none" rtlCol="0">
            <a:spAutoFit/>
          </a:bodyPr>
          <a:lstStyle/>
          <a:p>
            <a:pPr algn="ctr"/>
            <a:r>
              <a:rPr lang="en-US" sz="2800" b="1" dirty="0" smtClean="0">
                <a:latin typeface="Times New Roman" panose="02020603050405020304" pitchFamily="18" charset="0"/>
                <a:cs typeface="Times New Roman" panose="02020603050405020304" pitchFamily="18" charset="0"/>
              </a:rPr>
              <a:t>Comparison of Biofuel Systems</a:t>
            </a:r>
          </a:p>
          <a:p>
            <a:pPr algn="ctr"/>
            <a:r>
              <a:rPr lang="en-US" sz="2800" b="1" dirty="0" smtClean="0">
                <a:latin typeface="Times New Roman" panose="02020603050405020304" pitchFamily="18" charset="0"/>
                <a:cs typeface="Times New Roman" panose="02020603050405020304" pitchFamily="18" charset="0"/>
              </a:rPr>
              <a:t>(COBS, est. 2008)</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5678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C:\Users\mjarchow\Pictures\ISU Experiment Pictures\COBS Experiment\2009 Field season photos\COBS aerial photos  (by Tom Schultz)8-5-09\IMG_06591.jpg"/>
          <p:cNvPicPr>
            <a:picLocks noChangeAspect="1" noChangeArrowheads="1"/>
          </p:cNvPicPr>
          <p:nvPr/>
        </p:nvPicPr>
        <p:blipFill>
          <a:blip r:embed="rId3" cstate="print">
            <a:lum bright="-18000" contrast="7000"/>
          </a:blip>
          <a:srcRect t="17073" b="29268"/>
          <a:stretch>
            <a:fillRect/>
          </a:stretch>
        </p:blipFill>
        <p:spPr bwMode="auto">
          <a:xfrm>
            <a:off x="838200" y="1563646"/>
            <a:ext cx="7700583" cy="2474954"/>
          </a:xfrm>
          <a:prstGeom prst="roundRect">
            <a:avLst>
              <a:gd name="adj" fmla="val 16668"/>
            </a:avLst>
          </a:prstGeom>
          <a:noFill/>
          <a:effectLst>
            <a:softEdge rad="31750"/>
          </a:effectLst>
        </p:spPr>
      </p:pic>
      <p:sp>
        <p:nvSpPr>
          <p:cNvPr id="34" name="TextBox 33"/>
          <p:cNvSpPr txBox="1"/>
          <p:nvPr/>
        </p:nvSpPr>
        <p:spPr>
          <a:xfrm>
            <a:off x="759429" y="149685"/>
            <a:ext cx="1617494" cy="707886"/>
          </a:xfrm>
          <a:prstGeom prst="rect">
            <a:avLst/>
          </a:prstGeom>
          <a:noFill/>
        </p:spPr>
        <p:txBody>
          <a:bodyPr wrap="none" rtlCol="0">
            <a:spAutoFit/>
          </a:bodyPr>
          <a:lstStyle/>
          <a:p>
            <a:pPr algn="ctr"/>
            <a:r>
              <a:rPr lang="en-US" sz="2000" b="1" dirty="0" smtClean="0">
                <a:latin typeface="Times New Roman" pitchFamily="18" charset="0"/>
                <a:cs typeface="Times New Roman" pitchFamily="18" charset="0"/>
              </a:rPr>
              <a:t>S2</a:t>
            </a:r>
          </a:p>
          <a:p>
            <a:pPr algn="ctr"/>
            <a:r>
              <a:rPr lang="en-US" sz="2000" dirty="0" smtClean="0">
                <a:latin typeface="Times New Roman" pitchFamily="18" charset="0"/>
                <a:cs typeface="Times New Roman" pitchFamily="18" charset="0"/>
              </a:rPr>
              <a:t>Soybean-corn</a:t>
            </a:r>
          </a:p>
        </p:txBody>
      </p:sp>
      <p:sp>
        <p:nvSpPr>
          <p:cNvPr id="35" name="TextBox 34"/>
          <p:cNvSpPr txBox="1"/>
          <p:nvPr/>
        </p:nvSpPr>
        <p:spPr>
          <a:xfrm>
            <a:off x="1902517" y="702151"/>
            <a:ext cx="1909498" cy="707886"/>
          </a:xfrm>
          <a:prstGeom prst="rect">
            <a:avLst/>
          </a:prstGeom>
          <a:noFill/>
        </p:spPr>
        <p:txBody>
          <a:bodyPr wrap="none" rtlCol="0">
            <a:spAutoFit/>
          </a:bodyPr>
          <a:lstStyle/>
          <a:p>
            <a:pPr algn="ctr"/>
            <a:r>
              <a:rPr lang="en-US" sz="2000" b="1" dirty="0" smtClean="0">
                <a:latin typeface="Times New Roman" pitchFamily="18" charset="0"/>
                <a:cs typeface="Times New Roman" pitchFamily="18" charset="0"/>
              </a:rPr>
              <a:t>PF</a:t>
            </a:r>
          </a:p>
          <a:p>
            <a:pPr algn="ctr"/>
            <a:r>
              <a:rPr lang="en-US" sz="2000" dirty="0" smtClean="0">
                <a:latin typeface="Times New Roman" pitchFamily="18" charset="0"/>
                <a:cs typeface="Times New Roman" pitchFamily="18" charset="0"/>
              </a:rPr>
              <a:t>Fertilized Prairie</a:t>
            </a:r>
          </a:p>
        </p:txBody>
      </p:sp>
      <p:sp>
        <p:nvSpPr>
          <p:cNvPr id="36" name="TextBox 35"/>
          <p:cNvSpPr txBox="1"/>
          <p:nvPr/>
        </p:nvSpPr>
        <p:spPr>
          <a:xfrm>
            <a:off x="3240190" y="-76200"/>
            <a:ext cx="2215671" cy="1015663"/>
          </a:xfrm>
          <a:prstGeom prst="rect">
            <a:avLst/>
          </a:prstGeom>
          <a:noFill/>
        </p:spPr>
        <p:txBody>
          <a:bodyPr wrap="none" rtlCol="0">
            <a:spAutoFit/>
          </a:bodyPr>
          <a:lstStyle/>
          <a:p>
            <a:pPr algn="ctr"/>
            <a:r>
              <a:rPr lang="en-US" sz="2000" b="1" dirty="0" smtClean="0">
                <a:latin typeface="Times New Roman" pitchFamily="18" charset="0"/>
                <a:cs typeface="Times New Roman" pitchFamily="18" charset="0"/>
              </a:rPr>
              <a:t>CCW</a:t>
            </a:r>
          </a:p>
          <a:p>
            <a:pPr algn="ctr"/>
            <a:r>
              <a:rPr lang="en-US" sz="2000" dirty="0" smtClean="0">
                <a:latin typeface="Times New Roman" pitchFamily="18" charset="0"/>
                <a:cs typeface="Times New Roman" pitchFamily="18" charset="0"/>
              </a:rPr>
              <a:t>Continuous Corn + </a:t>
            </a:r>
          </a:p>
          <a:p>
            <a:pPr algn="ctr"/>
            <a:r>
              <a:rPr lang="en-US" sz="2000" dirty="0" smtClean="0">
                <a:latin typeface="Times New Roman" pitchFamily="18" charset="0"/>
                <a:cs typeface="Times New Roman" pitchFamily="18" charset="0"/>
              </a:rPr>
              <a:t>Rye Cover Crop</a:t>
            </a:r>
          </a:p>
        </p:txBody>
      </p:sp>
      <p:sp>
        <p:nvSpPr>
          <p:cNvPr id="37" name="TextBox 36"/>
          <p:cNvSpPr txBox="1"/>
          <p:nvPr/>
        </p:nvSpPr>
        <p:spPr>
          <a:xfrm>
            <a:off x="5126195" y="641605"/>
            <a:ext cx="862287" cy="707886"/>
          </a:xfrm>
          <a:prstGeom prst="rect">
            <a:avLst/>
          </a:prstGeom>
          <a:noFill/>
        </p:spPr>
        <p:txBody>
          <a:bodyPr wrap="none" rtlCol="0">
            <a:spAutoFit/>
          </a:bodyPr>
          <a:lstStyle/>
          <a:p>
            <a:pPr algn="ctr"/>
            <a:r>
              <a:rPr lang="en-US" sz="2000" b="1" dirty="0" smtClean="0">
                <a:latin typeface="Times New Roman" pitchFamily="18" charset="0"/>
                <a:cs typeface="Times New Roman" pitchFamily="18" charset="0"/>
              </a:rPr>
              <a:t>P</a:t>
            </a:r>
          </a:p>
          <a:p>
            <a:pPr algn="ctr"/>
            <a:r>
              <a:rPr lang="en-US" sz="2000" dirty="0" smtClean="0">
                <a:latin typeface="Times New Roman" pitchFamily="18" charset="0"/>
                <a:cs typeface="Times New Roman" pitchFamily="18" charset="0"/>
              </a:rPr>
              <a:t>Prairie</a:t>
            </a:r>
          </a:p>
        </p:txBody>
      </p:sp>
      <p:sp>
        <p:nvSpPr>
          <p:cNvPr id="38" name="TextBox 37"/>
          <p:cNvSpPr txBox="1"/>
          <p:nvPr/>
        </p:nvSpPr>
        <p:spPr>
          <a:xfrm>
            <a:off x="5785842" y="52628"/>
            <a:ext cx="1665842" cy="707886"/>
          </a:xfrm>
          <a:prstGeom prst="rect">
            <a:avLst/>
          </a:prstGeom>
          <a:noFill/>
        </p:spPr>
        <p:txBody>
          <a:bodyPr wrap="none" rtlCol="0">
            <a:spAutoFit/>
          </a:bodyPr>
          <a:lstStyle/>
          <a:p>
            <a:pPr algn="ctr"/>
            <a:r>
              <a:rPr lang="en-US" sz="2000" b="1" dirty="0" smtClean="0">
                <a:latin typeface="Times New Roman" pitchFamily="18" charset="0"/>
                <a:cs typeface="Times New Roman" pitchFamily="18" charset="0"/>
              </a:rPr>
              <a:t>C2</a:t>
            </a:r>
          </a:p>
          <a:p>
            <a:pPr algn="ctr"/>
            <a:r>
              <a:rPr lang="en-US" sz="2000" dirty="0" smtClean="0">
                <a:latin typeface="Times New Roman" pitchFamily="18" charset="0"/>
                <a:cs typeface="Times New Roman" pitchFamily="18" charset="0"/>
              </a:rPr>
              <a:t>Corn-Soybean</a:t>
            </a:r>
          </a:p>
        </p:txBody>
      </p:sp>
      <p:sp>
        <p:nvSpPr>
          <p:cNvPr id="39" name="TextBox 38"/>
          <p:cNvSpPr txBox="1"/>
          <p:nvPr/>
        </p:nvSpPr>
        <p:spPr>
          <a:xfrm>
            <a:off x="6788876" y="738662"/>
            <a:ext cx="1926361" cy="707886"/>
          </a:xfrm>
          <a:prstGeom prst="rect">
            <a:avLst/>
          </a:prstGeom>
          <a:noFill/>
        </p:spPr>
        <p:txBody>
          <a:bodyPr wrap="none" rtlCol="0">
            <a:spAutoFit/>
          </a:bodyPr>
          <a:lstStyle/>
          <a:p>
            <a:pPr algn="ctr"/>
            <a:r>
              <a:rPr lang="en-US" sz="2000" b="1" dirty="0" smtClean="0">
                <a:latin typeface="Times New Roman" pitchFamily="18" charset="0"/>
                <a:cs typeface="Times New Roman" pitchFamily="18" charset="0"/>
              </a:rPr>
              <a:t>CC</a:t>
            </a:r>
          </a:p>
          <a:p>
            <a:pPr algn="ctr"/>
            <a:r>
              <a:rPr lang="en-US" sz="2000" dirty="0" smtClean="0">
                <a:latin typeface="Times New Roman" pitchFamily="18" charset="0"/>
                <a:cs typeface="Times New Roman" pitchFamily="18" charset="0"/>
              </a:rPr>
              <a:t>Continuous Corn</a:t>
            </a:r>
          </a:p>
        </p:txBody>
      </p:sp>
      <p:cxnSp>
        <p:nvCxnSpPr>
          <p:cNvPr id="40" name="Straight Connector 39"/>
          <p:cNvCxnSpPr>
            <a:stCxn id="34" idx="2"/>
          </p:cNvCxnSpPr>
          <p:nvPr/>
        </p:nvCxnSpPr>
        <p:spPr>
          <a:xfrm rot="16200000" flipH="1">
            <a:off x="1200675" y="1225072"/>
            <a:ext cx="1427369" cy="6923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5" idx="2"/>
          </p:cNvCxnSpPr>
          <p:nvPr/>
        </p:nvCxnSpPr>
        <p:spPr>
          <a:xfrm rot="16200000" flipH="1">
            <a:off x="2739679" y="1527623"/>
            <a:ext cx="784478" cy="5493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6" idx="2"/>
          </p:cNvCxnSpPr>
          <p:nvPr/>
        </p:nvCxnSpPr>
        <p:spPr>
          <a:xfrm rot="16200000" flipH="1">
            <a:off x="3796573" y="1490915"/>
            <a:ext cx="1157996" cy="550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7" idx="2"/>
          </p:cNvCxnSpPr>
          <p:nvPr/>
        </p:nvCxnSpPr>
        <p:spPr>
          <a:xfrm rot="5400000">
            <a:off x="5032374" y="1766608"/>
            <a:ext cx="942083" cy="1078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8" idx="2"/>
          </p:cNvCxnSpPr>
          <p:nvPr/>
        </p:nvCxnSpPr>
        <p:spPr>
          <a:xfrm rot="5400000">
            <a:off x="5867894" y="1388485"/>
            <a:ext cx="1378841" cy="12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2"/>
          </p:cNvCxnSpPr>
          <p:nvPr/>
        </p:nvCxnSpPr>
        <p:spPr>
          <a:xfrm rot="5400000">
            <a:off x="7272514" y="1666445"/>
            <a:ext cx="699440" cy="2596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1676400" y="1676400"/>
            <a:ext cx="6781800" cy="2133600"/>
            <a:chOff x="1676400" y="3581400"/>
            <a:chExt cx="6781800" cy="2133600"/>
          </a:xfrm>
        </p:grpSpPr>
        <p:cxnSp>
          <p:nvCxnSpPr>
            <p:cNvPr id="47" name="Straight Connector 46"/>
            <p:cNvCxnSpPr/>
            <p:nvPr/>
          </p:nvCxnSpPr>
          <p:spPr>
            <a:xfrm flipV="1">
              <a:off x="3962400" y="3810000"/>
              <a:ext cx="0" cy="18288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953000" y="3810000"/>
              <a:ext cx="76200" cy="18288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495800" y="3657600"/>
              <a:ext cx="0" cy="19812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2819400" y="3810000"/>
              <a:ext cx="152400" cy="18288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676400" y="3810000"/>
              <a:ext cx="381000" cy="18288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5943600" y="3810000"/>
              <a:ext cx="304800" cy="18288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6934200" y="3810000"/>
              <a:ext cx="381000" cy="18288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7924800" y="3886200"/>
              <a:ext cx="533400" cy="18288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5410200" y="3657600"/>
              <a:ext cx="228600" cy="19812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429000" y="3657600"/>
              <a:ext cx="76200" cy="19812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2209800" y="3581400"/>
              <a:ext cx="304800" cy="20574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6400800" y="3657600"/>
              <a:ext cx="381000" cy="20574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7391400" y="3657600"/>
              <a:ext cx="457200" cy="205740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2514600" y="2286000"/>
            <a:ext cx="5486400" cy="838200"/>
            <a:chOff x="2514600" y="4267200"/>
            <a:chExt cx="5486400" cy="838200"/>
          </a:xfrm>
        </p:grpSpPr>
        <p:pic>
          <p:nvPicPr>
            <p:cNvPr id="85" name="Picture 2"/>
            <p:cNvPicPr>
              <a:picLocks noChangeAspect="1" noChangeArrowheads="1"/>
            </p:cNvPicPr>
            <p:nvPr/>
          </p:nvPicPr>
          <p:blipFill>
            <a:blip r:embed="rId4" cstate="print"/>
            <a:srcRect l="15625" t="20833" r="21875" b="25000"/>
            <a:stretch>
              <a:fillRect/>
            </a:stretch>
          </p:blipFill>
          <p:spPr bwMode="auto">
            <a:xfrm>
              <a:off x="7696200" y="4267200"/>
              <a:ext cx="117231" cy="76200"/>
            </a:xfrm>
            <a:prstGeom prst="rect">
              <a:avLst/>
            </a:prstGeom>
            <a:noFill/>
            <a:ln w="3175">
              <a:solidFill>
                <a:schemeClr val="bg1"/>
              </a:solidFill>
              <a:miter lim="800000"/>
              <a:headEnd/>
              <a:tailEnd/>
            </a:ln>
          </p:spPr>
        </p:pic>
        <p:pic>
          <p:nvPicPr>
            <p:cNvPr id="87" name="Picture 2"/>
            <p:cNvPicPr>
              <a:picLocks noChangeAspect="1" noChangeArrowheads="1"/>
            </p:cNvPicPr>
            <p:nvPr/>
          </p:nvPicPr>
          <p:blipFill>
            <a:blip r:embed="rId4" cstate="print"/>
            <a:srcRect l="15625" t="20833" r="21875" b="25000"/>
            <a:stretch>
              <a:fillRect/>
            </a:stretch>
          </p:blipFill>
          <p:spPr bwMode="auto">
            <a:xfrm>
              <a:off x="6740769" y="4267200"/>
              <a:ext cx="117231" cy="76200"/>
            </a:xfrm>
            <a:prstGeom prst="rect">
              <a:avLst/>
            </a:prstGeom>
            <a:noFill/>
            <a:ln w="3175">
              <a:solidFill>
                <a:schemeClr val="bg1"/>
              </a:solidFill>
              <a:miter lim="800000"/>
              <a:headEnd/>
              <a:tailEnd/>
            </a:ln>
          </p:spPr>
        </p:pic>
        <p:pic>
          <p:nvPicPr>
            <p:cNvPr id="88" name="Picture 2"/>
            <p:cNvPicPr>
              <a:picLocks noChangeAspect="1" noChangeArrowheads="1"/>
            </p:cNvPicPr>
            <p:nvPr/>
          </p:nvPicPr>
          <p:blipFill>
            <a:blip r:embed="rId5" cstate="print"/>
            <a:srcRect l="15625" t="20833" r="21875" b="25000"/>
            <a:stretch>
              <a:fillRect/>
            </a:stretch>
          </p:blipFill>
          <p:spPr bwMode="auto">
            <a:xfrm>
              <a:off x="5715000" y="4267200"/>
              <a:ext cx="117231" cy="76200"/>
            </a:xfrm>
            <a:prstGeom prst="rect">
              <a:avLst/>
            </a:prstGeom>
            <a:noFill/>
            <a:ln w="3175">
              <a:solidFill>
                <a:schemeClr val="bg1"/>
              </a:solidFill>
              <a:miter lim="800000"/>
              <a:headEnd/>
              <a:tailEnd/>
            </a:ln>
          </p:spPr>
        </p:pic>
        <p:pic>
          <p:nvPicPr>
            <p:cNvPr id="89" name="Picture 2"/>
            <p:cNvPicPr>
              <a:picLocks noChangeAspect="1" noChangeArrowheads="1"/>
            </p:cNvPicPr>
            <p:nvPr/>
          </p:nvPicPr>
          <p:blipFill>
            <a:blip r:embed="rId4" cstate="print"/>
            <a:srcRect l="15625" t="20833" r="21875" b="25000"/>
            <a:stretch>
              <a:fillRect/>
            </a:stretch>
          </p:blipFill>
          <p:spPr bwMode="auto">
            <a:xfrm>
              <a:off x="4683369" y="4267200"/>
              <a:ext cx="117231" cy="76200"/>
            </a:xfrm>
            <a:prstGeom prst="rect">
              <a:avLst/>
            </a:prstGeom>
            <a:noFill/>
            <a:ln w="3175">
              <a:solidFill>
                <a:schemeClr val="bg1"/>
              </a:solidFill>
              <a:miter lim="800000"/>
              <a:headEnd/>
              <a:tailEnd/>
            </a:ln>
          </p:spPr>
        </p:pic>
        <p:pic>
          <p:nvPicPr>
            <p:cNvPr id="90" name="Picture 2"/>
            <p:cNvPicPr>
              <a:picLocks noChangeAspect="1" noChangeArrowheads="1"/>
            </p:cNvPicPr>
            <p:nvPr/>
          </p:nvPicPr>
          <p:blipFill>
            <a:blip r:embed="rId4" cstate="print"/>
            <a:srcRect l="15625" t="20833" r="21875" b="25000"/>
            <a:stretch>
              <a:fillRect/>
            </a:stretch>
          </p:blipFill>
          <p:spPr bwMode="auto">
            <a:xfrm>
              <a:off x="3616569" y="4267200"/>
              <a:ext cx="117231" cy="76200"/>
            </a:xfrm>
            <a:prstGeom prst="rect">
              <a:avLst/>
            </a:prstGeom>
            <a:noFill/>
            <a:ln w="3175">
              <a:solidFill>
                <a:schemeClr val="bg1"/>
              </a:solidFill>
              <a:miter lim="800000"/>
              <a:headEnd/>
              <a:tailEnd/>
            </a:ln>
          </p:spPr>
        </p:pic>
        <p:pic>
          <p:nvPicPr>
            <p:cNvPr id="91" name="Picture 2"/>
            <p:cNvPicPr>
              <a:picLocks noChangeAspect="1" noChangeArrowheads="1"/>
            </p:cNvPicPr>
            <p:nvPr/>
          </p:nvPicPr>
          <p:blipFill>
            <a:blip r:embed="rId5" cstate="print"/>
            <a:srcRect l="15625" t="20833" r="21875" b="25000"/>
            <a:stretch>
              <a:fillRect/>
            </a:stretch>
          </p:blipFill>
          <p:spPr bwMode="auto">
            <a:xfrm>
              <a:off x="2549769" y="4267200"/>
              <a:ext cx="117231" cy="76200"/>
            </a:xfrm>
            <a:prstGeom prst="rect">
              <a:avLst/>
            </a:prstGeom>
            <a:noFill/>
            <a:ln w="3175">
              <a:solidFill>
                <a:schemeClr val="bg1"/>
              </a:solidFill>
              <a:miter lim="800000"/>
              <a:headEnd/>
              <a:tailEnd/>
            </a:ln>
          </p:spPr>
        </p:pic>
        <p:pic>
          <p:nvPicPr>
            <p:cNvPr id="92" name="Picture 2"/>
            <p:cNvPicPr>
              <a:picLocks noChangeAspect="1" noChangeArrowheads="1"/>
            </p:cNvPicPr>
            <p:nvPr/>
          </p:nvPicPr>
          <p:blipFill>
            <a:blip r:embed="rId4" cstate="print"/>
            <a:srcRect l="15625" t="20833" r="21875" b="25000"/>
            <a:stretch>
              <a:fillRect/>
            </a:stretch>
          </p:blipFill>
          <p:spPr bwMode="auto">
            <a:xfrm>
              <a:off x="7883769" y="5029200"/>
              <a:ext cx="117231" cy="76200"/>
            </a:xfrm>
            <a:prstGeom prst="rect">
              <a:avLst/>
            </a:prstGeom>
            <a:noFill/>
            <a:ln w="3175">
              <a:solidFill>
                <a:schemeClr val="bg1"/>
              </a:solidFill>
              <a:miter lim="800000"/>
              <a:headEnd/>
              <a:tailEnd/>
            </a:ln>
          </p:spPr>
        </p:pic>
        <p:pic>
          <p:nvPicPr>
            <p:cNvPr id="93" name="Picture 2"/>
            <p:cNvPicPr>
              <a:picLocks noChangeAspect="1" noChangeArrowheads="1"/>
            </p:cNvPicPr>
            <p:nvPr/>
          </p:nvPicPr>
          <p:blipFill>
            <a:blip r:embed="rId5" cstate="print"/>
            <a:srcRect l="15625" t="20833" r="21875" b="25000"/>
            <a:stretch>
              <a:fillRect/>
            </a:stretch>
          </p:blipFill>
          <p:spPr bwMode="auto">
            <a:xfrm>
              <a:off x="6893169" y="5029200"/>
              <a:ext cx="117231" cy="76200"/>
            </a:xfrm>
            <a:prstGeom prst="rect">
              <a:avLst/>
            </a:prstGeom>
            <a:noFill/>
            <a:ln w="3175">
              <a:solidFill>
                <a:schemeClr val="bg1"/>
              </a:solidFill>
              <a:miter lim="800000"/>
              <a:headEnd/>
              <a:tailEnd/>
            </a:ln>
          </p:spPr>
        </p:pic>
        <p:pic>
          <p:nvPicPr>
            <p:cNvPr id="94" name="Picture 2"/>
            <p:cNvPicPr>
              <a:picLocks noChangeAspect="1" noChangeArrowheads="1"/>
            </p:cNvPicPr>
            <p:nvPr/>
          </p:nvPicPr>
          <p:blipFill>
            <a:blip r:embed="rId5" cstate="print"/>
            <a:srcRect l="15625" t="20833" r="21875" b="25000"/>
            <a:stretch>
              <a:fillRect/>
            </a:stretch>
          </p:blipFill>
          <p:spPr bwMode="auto">
            <a:xfrm>
              <a:off x="5826369" y="5029200"/>
              <a:ext cx="117231" cy="76200"/>
            </a:xfrm>
            <a:prstGeom prst="rect">
              <a:avLst/>
            </a:prstGeom>
            <a:noFill/>
            <a:ln w="3175">
              <a:solidFill>
                <a:schemeClr val="bg1"/>
              </a:solidFill>
              <a:miter lim="800000"/>
              <a:headEnd/>
              <a:tailEnd/>
            </a:ln>
          </p:spPr>
        </p:pic>
        <p:pic>
          <p:nvPicPr>
            <p:cNvPr id="95" name="Picture 2"/>
            <p:cNvPicPr>
              <a:picLocks noChangeAspect="1" noChangeArrowheads="1"/>
            </p:cNvPicPr>
            <p:nvPr/>
          </p:nvPicPr>
          <p:blipFill>
            <a:blip r:embed="rId4" cstate="print"/>
            <a:srcRect l="15625" t="20833" r="21875" b="25000"/>
            <a:stretch>
              <a:fillRect/>
            </a:stretch>
          </p:blipFill>
          <p:spPr bwMode="auto">
            <a:xfrm>
              <a:off x="4724400" y="5029200"/>
              <a:ext cx="117231" cy="76200"/>
            </a:xfrm>
            <a:prstGeom prst="rect">
              <a:avLst/>
            </a:prstGeom>
            <a:noFill/>
            <a:ln w="3175">
              <a:solidFill>
                <a:schemeClr val="bg1"/>
              </a:solidFill>
              <a:miter lim="800000"/>
              <a:headEnd/>
              <a:tailEnd/>
            </a:ln>
          </p:spPr>
        </p:pic>
        <p:pic>
          <p:nvPicPr>
            <p:cNvPr id="96" name="Picture 2"/>
            <p:cNvPicPr>
              <a:picLocks noChangeAspect="1" noChangeArrowheads="1"/>
            </p:cNvPicPr>
            <p:nvPr/>
          </p:nvPicPr>
          <p:blipFill>
            <a:blip r:embed="rId4" cstate="print"/>
            <a:srcRect l="15625" t="20833" r="21875" b="25000"/>
            <a:stretch>
              <a:fillRect/>
            </a:stretch>
          </p:blipFill>
          <p:spPr bwMode="auto">
            <a:xfrm>
              <a:off x="3657600" y="5029200"/>
              <a:ext cx="117231" cy="76200"/>
            </a:xfrm>
            <a:prstGeom prst="rect">
              <a:avLst/>
            </a:prstGeom>
            <a:noFill/>
            <a:ln w="3175">
              <a:solidFill>
                <a:schemeClr val="bg1"/>
              </a:solidFill>
              <a:miter lim="800000"/>
              <a:headEnd/>
              <a:tailEnd/>
            </a:ln>
          </p:spPr>
        </p:pic>
        <p:pic>
          <p:nvPicPr>
            <p:cNvPr id="97" name="Picture 2"/>
            <p:cNvPicPr>
              <a:picLocks noChangeAspect="1" noChangeArrowheads="1"/>
            </p:cNvPicPr>
            <p:nvPr/>
          </p:nvPicPr>
          <p:blipFill>
            <a:blip r:embed="rId4" cstate="print"/>
            <a:srcRect l="15625" t="20833" r="21875" b="25000"/>
            <a:stretch>
              <a:fillRect/>
            </a:stretch>
          </p:blipFill>
          <p:spPr bwMode="auto">
            <a:xfrm>
              <a:off x="2514600" y="5029200"/>
              <a:ext cx="117231" cy="76200"/>
            </a:xfrm>
            <a:prstGeom prst="rect">
              <a:avLst/>
            </a:prstGeom>
            <a:noFill/>
            <a:ln w="3175">
              <a:solidFill>
                <a:schemeClr val="bg1"/>
              </a:solidFill>
              <a:miter lim="800000"/>
              <a:headEnd/>
              <a:tailEnd/>
            </a:ln>
          </p:spPr>
        </p:pic>
      </p:grpSp>
      <p:grpSp>
        <p:nvGrpSpPr>
          <p:cNvPr id="163" name="Group 162"/>
          <p:cNvGrpSpPr/>
          <p:nvPr/>
        </p:nvGrpSpPr>
        <p:grpSpPr>
          <a:xfrm>
            <a:off x="2057400" y="2057400"/>
            <a:ext cx="6019800" cy="1524000"/>
            <a:chOff x="2057400" y="2133600"/>
            <a:chExt cx="6019800" cy="1524000"/>
          </a:xfrm>
        </p:grpSpPr>
        <p:sp>
          <p:nvSpPr>
            <p:cNvPr id="99" name="Oval 98"/>
            <p:cNvSpPr/>
            <p:nvPr/>
          </p:nvSpPr>
          <p:spPr>
            <a:xfrm>
              <a:off x="7620000" y="2133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7239000" y="2133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6629400" y="2133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6248400" y="2133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1" name="Group 160"/>
            <p:cNvGrpSpPr/>
            <p:nvPr/>
          </p:nvGrpSpPr>
          <p:grpSpPr>
            <a:xfrm>
              <a:off x="6324600" y="2514600"/>
              <a:ext cx="1524000" cy="76200"/>
              <a:chOff x="6248400" y="5029200"/>
              <a:chExt cx="1524000" cy="76200"/>
            </a:xfrm>
          </p:grpSpPr>
          <p:sp>
            <p:nvSpPr>
              <p:cNvPr id="100" name="Oval 99"/>
              <p:cNvSpPr/>
              <p:nvPr/>
            </p:nvSpPr>
            <p:spPr>
              <a:xfrm>
                <a:off x="7696200" y="50292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7239000" y="50292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6705600" y="50292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248400" y="50292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124200" y="3048000"/>
              <a:ext cx="609600" cy="533400"/>
              <a:chOff x="5257800" y="3962400"/>
              <a:chExt cx="609600" cy="533400"/>
            </a:xfrm>
          </p:grpSpPr>
          <p:sp>
            <p:nvSpPr>
              <p:cNvPr id="108" name="Oval 107"/>
              <p:cNvSpPr/>
              <p:nvPr/>
            </p:nvSpPr>
            <p:spPr>
              <a:xfrm>
                <a:off x="5638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7912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257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3340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4191000" y="2133600"/>
              <a:ext cx="609600" cy="533400"/>
              <a:chOff x="5257800" y="3962400"/>
              <a:chExt cx="609600" cy="533400"/>
            </a:xfrm>
          </p:grpSpPr>
          <p:sp>
            <p:nvSpPr>
              <p:cNvPr id="114" name="Oval 113"/>
              <p:cNvSpPr/>
              <p:nvPr/>
            </p:nvSpPr>
            <p:spPr>
              <a:xfrm>
                <a:off x="5638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7912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5257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53340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p:cNvGrpSpPr/>
            <p:nvPr/>
          </p:nvGrpSpPr>
          <p:grpSpPr>
            <a:xfrm>
              <a:off x="3200400" y="2133600"/>
              <a:ext cx="609600" cy="533400"/>
              <a:chOff x="5257800" y="3962400"/>
              <a:chExt cx="609600" cy="533400"/>
            </a:xfrm>
          </p:grpSpPr>
          <p:sp>
            <p:nvSpPr>
              <p:cNvPr id="119" name="Oval 118"/>
              <p:cNvSpPr/>
              <p:nvPr/>
            </p:nvSpPr>
            <p:spPr>
              <a:xfrm>
                <a:off x="5638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7912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257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53340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p:cNvGrpSpPr/>
            <p:nvPr/>
          </p:nvGrpSpPr>
          <p:grpSpPr>
            <a:xfrm>
              <a:off x="2209800" y="2133600"/>
              <a:ext cx="609600" cy="533400"/>
              <a:chOff x="5257800" y="3962400"/>
              <a:chExt cx="609600" cy="533400"/>
            </a:xfrm>
          </p:grpSpPr>
          <p:sp>
            <p:nvSpPr>
              <p:cNvPr id="124" name="Oval 123"/>
              <p:cNvSpPr/>
              <p:nvPr/>
            </p:nvSpPr>
            <p:spPr>
              <a:xfrm>
                <a:off x="5638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57912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5257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53340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p:cNvGrpSpPr/>
            <p:nvPr/>
          </p:nvGrpSpPr>
          <p:grpSpPr>
            <a:xfrm>
              <a:off x="7467600" y="3048000"/>
              <a:ext cx="609600" cy="533400"/>
              <a:chOff x="5257800" y="3962400"/>
              <a:chExt cx="609600" cy="533400"/>
            </a:xfrm>
          </p:grpSpPr>
          <p:sp>
            <p:nvSpPr>
              <p:cNvPr id="129" name="Oval 128"/>
              <p:cNvSpPr/>
              <p:nvPr/>
            </p:nvSpPr>
            <p:spPr>
              <a:xfrm>
                <a:off x="5638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57912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5257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53340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6400800" y="3124200"/>
              <a:ext cx="609600" cy="533400"/>
              <a:chOff x="5257800" y="3962400"/>
              <a:chExt cx="609600" cy="533400"/>
            </a:xfrm>
          </p:grpSpPr>
          <p:sp>
            <p:nvSpPr>
              <p:cNvPr id="134" name="Oval 133"/>
              <p:cNvSpPr/>
              <p:nvPr/>
            </p:nvSpPr>
            <p:spPr>
              <a:xfrm>
                <a:off x="5638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57912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257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53340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5257800" y="3124200"/>
              <a:ext cx="609600" cy="533400"/>
              <a:chOff x="5257800" y="3962400"/>
              <a:chExt cx="609600" cy="533400"/>
            </a:xfrm>
          </p:grpSpPr>
          <p:sp>
            <p:nvSpPr>
              <p:cNvPr id="139" name="Oval 138"/>
              <p:cNvSpPr/>
              <p:nvPr/>
            </p:nvSpPr>
            <p:spPr>
              <a:xfrm>
                <a:off x="5638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57912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5257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53340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a:off x="4191000" y="3124200"/>
              <a:ext cx="609600" cy="533400"/>
              <a:chOff x="5257800" y="3962400"/>
              <a:chExt cx="609600" cy="533400"/>
            </a:xfrm>
          </p:grpSpPr>
          <p:sp>
            <p:nvSpPr>
              <p:cNvPr id="144" name="Oval 143"/>
              <p:cNvSpPr/>
              <p:nvPr/>
            </p:nvSpPr>
            <p:spPr>
              <a:xfrm>
                <a:off x="5638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57912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5257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53340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p:cNvGrpSpPr/>
            <p:nvPr/>
          </p:nvGrpSpPr>
          <p:grpSpPr>
            <a:xfrm>
              <a:off x="2057400" y="3048000"/>
              <a:ext cx="609600" cy="533400"/>
              <a:chOff x="5257800" y="3962400"/>
              <a:chExt cx="609600" cy="533400"/>
            </a:xfrm>
          </p:grpSpPr>
          <p:sp>
            <p:nvSpPr>
              <p:cNvPr id="149" name="Oval 148"/>
              <p:cNvSpPr/>
              <p:nvPr/>
            </p:nvSpPr>
            <p:spPr>
              <a:xfrm>
                <a:off x="5638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57912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5257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53340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p:cNvGrpSpPr/>
            <p:nvPr/>
          </p:nvGrpSpPr>
          <p:grpSpPr>
            <a:xfrm>
              <a:off x="5257800" y="2133600"/>
              <a:ext cx="609600" cy="533400"/>
              <a:chOff x="5257800" y="3962400"/>
              <a:chExt cx="609600" cy="533400"/>
            </a:xfrm>
          </p:grpSpPr>
          <p:sp>
            <p:nvSpPr>
              <p:cNvPr id="154" name="Oval 153"/>
              <p:cNvSpPr/>
              <p:nvPr/>
            </p:nvSpPr>
            <p:spPr>
              <a:xfrm>
                <a:off x="5638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57912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5257800" y="39624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5334000" y="4419600"/>
                <a:ext cx="76200" cy="76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58" name="Picture 3" descr="Z:\Photos\2009\Field tour 6-1-09\Helmers at sumps 1.jpg"/>
          <p:cNvPicPr>
            <a:picLocks noChangeAspect="1" noChangeArrowheads="1"/>
          </p:cNvPicPr>
          <p:nvPr/>
        </p:nvPicPr>
        <p:blipFill>
          <a:blip r:embed="rId6" cstate="print"/>
          <a:srcRect/>
          <a:stretch>
            <a:fillRect/>
          </a:stretch>
        </p:blipFill>
        <p:spPr bwMode="auto">
          <a:xfrm>
            <a:off x="76200" y="1371600"/>
            <a:ext cx="1524000" cy="1143000"/>
          </a:xfrm>
          <a:prstGeom prst="rect">
            <a:avLst/>
          </a:prstGeom>
          <a:noFill/>
        </p:spPr>
      </p:pic>
      <p:sp>
        <p:nvSpPr>
          <p:cNvPr id="160" name="Right Arrow 159"/>
          <p:cNvSpPr/>
          <p:nvPr/>
        </p:nvSpPr>
        <p:spPr>
          <a:xfrm flipH="1">
            <a:off x="1524000" y="1600200"/>
            <a:ext cx="914400" cy="228600"/>
          </a:xfrm>
          <a:prstGeom prst="rightArrow">
            <a:avLst/>
          </a:prstGeom>
          <a:solidFill>
            <a:srgbClr val="00B0F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p:cNvSpPr txBox="1"/>
          <p:nvPr/>
        </p:nvSpPr>
        <p:spPr>
          <a:xfrm>
            <a:off x="152400" y="4038600"/>
            <a:ext cx="2188420" cy="2308324"/>
          </a:xfrm>
          <a:prstGeom prst="rect">
            <a:avLst/>
          </a:prstGeom>
          <a:noFill/>
        </p:spPr>
        <p:txBody>
          <a:bodyPr wrap="none" rtlCol="0">
            <a:spAutoFit/>
          </a:bodyPr>
          <a:lstStyle/>
          <a:p>
            <a:r>
              <a:rPr lang="en-US" u="sng" dirty="0" smtClean="0">
                <a:latin typeface="Times New Roman" pitchFamily="18" charset="0"/>
                <a:cs typeface="Times New Roman" pitchFamily="18" charset="0"/>
              </a:rPr>
              <a:t>Soil</a:t>
            </a:r>
          </a:p>
          <a:p>
            <a:pPr>
              <a:buFont typeface="Arial" pitchFamily="34" charset="0"/>
              <a:buChar char="•"/>
            </a:pPr>
            <a:r>
              <a:rPr lang="en-US" dirty="0" smtClean="0">
                <a:latin typeface="Times New Roman" pitchFamily="18" charset="0"/>
                <a:cs typeface="Times New Roman" pitchFamily="18" charset="0"/>
              </a:rPr>
              <a:t>Particle size analysis</a:t>
            </a:r>
          </a:p>
          <a:p>
            <a:pPr>
              <a:buFont typeface="Arial" pitchFamily="34" charset="0"/>
              <a:buChar char="•"/>
            </a:pPr>
            <a:r>
              <a:rPr lang="en-US" dirty="0" smtClean="0">
                <a:latin typeface="Times New Roman" pitchFamily="18" charset="0"/>
                <a:cs typeface="Times New Roman" pitchFamily="18" charset="0"/>
              </a:rPr>
              <a:t>Bulk density</a:t>
            </a:r>
          </a:p>
          <a:p>
            <a:pPr>
              <a:buFont typeface="Arial" pitchFamily="34" charset="0"/>
              <a:buChar char="•"/>
            </a:pPr>
            <a:r>
              <a:rPr lang="en-US" dirty="0" smtClean="0">
                <a:latin typeface="Times New Roman" pitchFamily="18" charset="0"/>
                <a:cs typeface="Times New Roman" pitchFamily="18" charset="0"/>
              </a:rPr>
              <a:t>Field capacity</a:t>
            </a:r>
          </a:p>
          <a:p>
            <a:pPr>
              <a:buFont typeface="Arial" pitchFamily="34" charset="0"/>
              <a:buChar char="•"/>
            </a:pPr>
            <a:r>
              <a:rPr lang="en-US" dirty="0" smtClean="0">
                <a:latin typeface="Times New Roman" pitchFamily="18" charset="0"/>
                <a:cs typeface="Times New Roman" pitchFamily="18" charset="0"/>
              </a:rPr>
              <a:t>Wilting point</a:t>
            </a:r>
          </a:p>
          <a:p>
            <a:pPr>
              <a:buFont typeface="Arial" pitchFamily="34" charset="0"/>
              <a:buChar char="•"/>
            </a:pPr>
            <a:r>
              <a:rPr lang="en-US" dirty="0" smtClean="0">
                <a:latin typeface="Times New Roman" pitchFamily="18" charset="0"/>
                <a:cs typeface="Times New Roman" pitchFamily="18" charset="0"/>
              </a:rPr>
              <a:t>pH</a:t>
            </a:r>
          </a:p>
          <a:p>
            <a:pPr>
              <a:buFont typeface="Arial" pitchFamily="34" charset="0"/>
              <a:buChar char="•"/>
            </a:pPr>
            <a:r>
              <a:rPr lang="en-US" dirty="0" smtClean="0">
                <a:latin typeface="Times New Roman" pitchFamily="18" charset="0"/>
                <a:cs typeface="Times New Roman" pitchFamily="18" charset="0"/>
              </a:rPr>
              <a:t>NO</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NH</a:t>
            </a:r>
            <a:r>
              <a:rPr lang="en-US" baseline="-25000" dirty="0" smtClean="0">
                <a:latin typeface="Times New Roman" pitchFamily="18" charset="0"/>
                <a:cs typeface="Times New Roman" pitchFamily="18" charset="0"/>
              </a:rPr>
              <a:t>4</a:t>
            </a:r>
          </a:p>
          <a:p>
            <a:pPr>
              <a:buFont typeface="Arial" pitchFamily="34" charset="0"/>
              <a:buChar char="•"/>
            </a:pPr>
            <a:r>
              <a:rPr lang="en-US" dirty="0" smtClean="0">
                <a:latin typeface="Times New Roman" pitchFamily="18" charset="0"/>
                <a:cs typeface="Times New Roman" pitchFamily="18" charset="0"/>
              </a:rPr>
              <a:t>Soil C</a:t>
            </a:r>
            <a:endParaRPr lang="en-US" dirty="0">
              <a:latin typeface="Times New Roman" pitchFamily="18" charset="0"/>
              <a:cs typeface="Times New Roman" pitchFamily="18" charset="0"/>
            </a:endParaRPr>
          </a:p>
        </p:txBody>
      </p:sp>
      <p:sp>
        <p:nvSpPr>
          <p:cNvPr id="168" name="TextBox 167"/>
          <p:cNvSpPr txBox="1"/>
          <p:nvPr/>
        </p:nvSpPr>
        <p:spPr>
          <a:xfrm>
            <a:off x="2364630" y="4038600"/>
            <a:ext cx="1521570" cy="2585323"/>
          </a:xfrm>
          <a:prstGeom prst="rect">
            <a:avLst/>
          </a:prstGeom>
          <a:noFill/>
        </p:spPr>
        <p:txBody>
          <a:bodyPr wrap="none" rtlCol="0">
            <a:spAutoFit/>
          </a:bodyPr>
          <a:lstStyle/>
          <a:p>
            <a:r>
              <a:rPr lang="en-US" u="sng" dirty="0" smtClean="0">
                <a:latin typeface="Times New Roman" pitchFamily="18" charset="0"/>
                <a:cs typeface="Times New Roman" pitchFamily="18" charset="0"/>
              </a:rPr>
              <a:t>Sensors</a:t>
            </a:r>
          </a:p>
          <a:p>
            <a:pPr>
              <a:buFont typeface="Arial" pitchFamily="34" charset="0"/>
              <a:buChar char="•"/>
            </a:pPr>
            <a:r>
              <a:rPr lang="en-US" dirty="0" smtClean="0">
                <a:latin typeface="Times New Roman" pitchFamily="18" charset="0"/>
                <a:cs typeface="Times New Roman" pitchFamily="18" charset="0"/>
              </a:rPr>
              <a:t>Soil moisture</a:t>
            </a:r>
          </a:p>
          <a:p>
            <a:pPr>
              <a:buFont typeface="Arial" pitchFamily="34" charset="0"/>
              <a:buChar char="•"/>
            </a:pPr>
            <a:r>
              <a:rPr lang="en-US" dirty="0" smtClean="0">
                <a:latin typeface="Times New Roman" pitchFamily="18" charset="0"/>
                <a:cs typeface="Times New Roman" pitchFamily="18" charset="0"/>
              </a:rPr>
              <a:t>Soil temp</a:t>
            </a:r>
          </a:p>
          <a:p>
            <a:pPr>
              <a:buFont typeface="Arial" pitchFamily="34" charset="0"/>
              <a:buChar char="•"/>
            </a:pPr>
            <a:r>
              <a:rPr lang="en-US" dirty="0" smtClean="0">
                <a:latin typeface="Times New Roman" pitchFamily="18" charset="0"/>
                <a:cs typeface="Times New Roman" pitchFamily="18" charset="0"/>
              </a:rPr>
              <a:t>Every 30 min</a:t>
            </a:r>
          </a:p>
          <a:p>
            <a:pPr>
              <a:buFont typeface="Arial" pitchFamily="34" charset="0"/>
              <a:buChar char="•"/>
            </a:pPr>
            <a:r>
              <a:rPr lang="en-US" dirty="0" smtClean="0">
                <a:latin typeface="Times New Roman" pitchFamily="18" charset="0"/>
                <a:cs typeface="Times New Roman" pitchFamily="18" charset="0"/>
              </a:rPr>
              <a:t>5 cm</a:t>
            </a:r>
          </a:p>
          <a:p>
            <a:pPr>
              <a:buFont typeface="Arial" pitchFamily="34" charset="0"/>
              <a:buChar char="•"/>
            </a:pPr>
            <a:r>
              <a:rPr lang="en-US" dirty="0" smtClean="0">
                <a:latin typeface="Times New Roman" pitchFamily="18" charset="0"/>
                <a:cs typeface="Times New Roman" pitchFamily="18" charset="0"/>
              </a:rPr>
              <a:t>10 cm</a:t>
            </a:r>
          </a:p>
          <a:p>
            <a:pPr>
              <a:buFont typeface="Arial" pitchFamily="34" charset="0"/>
              <a:buChar char="•"/>
            </a:pPr>
            <a:r>
              <a:rPr lang="en-US" dirty="0" smtClean="0">
                <a:latin typeface="Times New Roman" pitchFamily="18" charset="0"/>
                <a:cs typeface="Times New Roman" pitchFamily="18" charset="0"/>
              </a:rPr>
              <a:t>17.5 cm</a:t>
            </a:r>
          </a:p>
          <a:p>
            <a:pPr>
              <a:buFont typeface="Arial" pitchFamily="34" charset="0"/>
              <a:buChar char="•"/>
            </a:pPr>
            <a:r>
              <a:rPr lang="en-US" dirty="0" smtClean="0">
                <a:latin typeface="Times New Roman" pitchFamily="18" charset="0"/>
                <a:cs typeface="Times New Roman" pitchFamily="18" charset="0"/>
              </a:rPr>
              <a:t>30 cm</a:t>
            </a:r>
          </a:p>
          <a:p>
            <a:pPr>
              <a:buFont typeface="Arial" pitchFamily="34" charset="0"/>
              <a:buChar char="•"/>
            </a:pPr>
            <a:r>
              <a:rPr lang="en-US" dirty="0" smtClean="0">
                <a:latin typeface="Times New Roman" pitchFamily="18" charset="0"/>
                <a:cs typeface="Times New Roman" pitchFamily="18" charset="0"/>
              </a:rPr>
              <a:t>45 cm</a:t>
            </a:r>
          </a:p>
        </p:txBody>
      </p:sp>
      <p:sp>
        <p:nvSpPr>
          <p:cNvPr id="169" name="TextBox 168"/>
          <p:cNvSpPr txBox="1"/>
          <p:nvPr/>
        </p:nvSpPr>
        <p:spPr>
          <a:xfrm>
            <a:off x="3873803" y="4038600"/>
            <a:ext cx="2069797" cy="1754326"/>
          </a:xfrm>
          <a:prstGeom prst="rect">
            <a:avLst/>
          </a:prstGeom>
          <a:noFill/>
        </p:spPr>
        <p:txBody>
          <a:bodyPr wrap="none" rtlCol="0">
            <a:spAutoFit/>
          </a:bodyPr>
          <a:lstStyle/>
          <a:p>
            <a:r>
              <a:rPr lang="en-US" u="sng" dirty="0" smtClean="0">
                <a:latin typeface="Times New Roman" pitchFamily="18" charset="0"/>
                <a:cs typeface="Times New Roman" pitchFamily="18" charset="0"/>
              </a:rPr>
              <a:t>Water</a:t>
            </a:r>
          </a:p>
          <a:p>
            <a:pPr>
              <a:buFont typeface="Arial" pitchFamily="34" charset="0"/>
              <a:buChar char="•"/>
            </a:pPr>
            <a:r>
              <a:rPr lang="en-US" dirty="0" smtClean="0">
                <a:latin typeface="Times New Roman" pitchFamily="18" charset="0"/>
                <a:cs typeface="Times New Roman" pitchFamily="18" charset="0"/>
              </a:rPr>
              <a:t>Each plot tiled</a:t>
            </a:r>
          </a:p>
          <a:p>
            <a:pPr>
              <a:buFont typeface="Arial" pitchFamily="34" charset="0"/>
              <a:buChar char="•"/>
            </a:pPr>
            <a:r>
              <a:rPr lang="en-US" dirty="0" smtClean="0">
                <a:latin typeface="Times New Roman" pitchFamily="18" charset="0"/>
                <a:cs typeface="Times New Roman" pitchFamily="18" charset="0"/>
              </a:rPr>
              <a:t>Flow monitored </a:t>
            </a:r>
          </a:p>
          <a:p>
            <a:r>
              <a:rPr lang="en-US" dirty="0" smtClean="0">
                <a:latin typeface="Times New Roman" pitchFamily="18" charset="0"/>
                <a:cs typeface="Times New Roman" pitchFamily="18" charset="0"/>
              </a:rPr>
              <a:t>   every 5 minutes</a:t>
            </a:r>
          </a:p>
          <a:p>
            <a:pPr>
              <a:buFont typeface="Arial" pitchFamily="34" charset="0"/>
              <a:buChar char="•"/>
            </a:pPr>
            <a:r>
              <a:rPr lang="en-US" dirty="0" smtClean="0">
                <a:latin typeface="Times New Roman" pitchFamily="18" charset="0"/>
                <a:cs typeface="Times New Roman" pitchFamily="18" charset="0"/>
              </a:rPr>
              <a:t>Samples collected </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for NO</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and DOC</a:t>
            </a:r>
            <a:endParaRPr lang="en-US" dirty="0">
              <a:latin typeface="Times New Roman" pitchFamily="18" charset="0"/>
              <a:cs typeface="Times New Roman" pitchFamily="18" charset="0"/>
            </a:endParaRPr>
          </a:p>
        </p:txBody>
      </p:sp>
      <p:sp>
        <p:nvSpPr>
          <p:cNvPr id="170" name="TextBox 169"/>
          <p:cNvSpPr txBox="1"/>
          <p:nvPr/>
        </p:nvSpPr>
        <p:spPr>
          <a:xfrm>
            <a:off x="8229044" y="4038600"/>
            <a:ext cx="838756" cy="1200329"/>
          </a:xfrm>
          <a:prstGeom prst="rect">
            <a:avLst/>
          </a:prstGeom>
          <a:noFill/>
        </p:spPr>
        <p:txBody>
          <a:bodyPr wrap="none" rtlCol="0">
            <a:spAutoFit/>
          </a:bodyPr>
          <a:lstStyle/>
          <a:p>
            <a:r>
              <a:rPr lang="en-US" u="sng" dirty="0" smtClean="0">
                <a:latin typeface="Times New Roman" pitchFamily="18" charset="0"/>
                <a:cs typeface="Times New Roman" pitchFamily="18" charset="0"/>
              </a:rPr>
              <a:t>GHG’s</a:t>
            </a:r>
          </a:p>
          <a:p>
            <a:pPr>
              <a:buFont typeface="Arial" pitchFamily="34" charset="0"/>
              <a:buChar char="•"/>
            </a:pPr>
            <a:r>
              <a:rPr lang="en-US" dirty="0" smtClean="0">
                <a:latin typeface="Times New Roman" pitchFamily="18" charset="0"/>
                <a:cs typeface="Times New Roman" pitchFamily="18" charset="0"/>
              </a:rPr>
              <a:t>CO</a:t>
            </a:r>
            <a:r>
              <a:rPr lang="en-US" baseline="-25000" dirty="0" smtClean="0">
                <a:latin typeface="Times New Roman" pitchFamily="18" charset="0"/>
                <a:cs typeface="Times New Roman" pitchFamily="18" charset="0"/>
              </a:rPr>
              <a:t>2</a:t>
            </a:r>
          </a:p>
          <a:p>
            <a:pPr>
              <a:buFont typeface="Arial" pitchFamily="34" charset="0"/>
              <a:buChar char="•"/>
            </a:pPr>
            <a:r>
              <a:rPr lang="en-US" dirty="0" smtClean="0">
                <a:latin typeface="Times New Roman" pitchFamily="18" charset="0"/>
                <a:cs typeface="Times New Roman" pitchFamily="18" charset="0"/>
              </a:rPr>
              <a:t>N</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O</a:t>
            </a:r>
          </a:p>
          <a:p>
            <a:pPr>
              <a:buFont typeface="Arial" pitchFamily="34" charset="0"/>
              <a:buChar char="•"/>
            </a:pPr>
            <a:r>
              <a:rPr lang="en-US" dirty="0" smtClean="0">
                <a:latin typeface="Times New Roman" pitchFamily="18" charset="0"/>
                <a:cs typeface="Times New Roman" pitchFamily="18" charset="0"/>
              </a:rPr>
              <a:t>CH</a:t>
            </a:r>
            <a:r>
              <a:rPr lang="en-US" baseline="-25000"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171" name="TextBox 170"/>
          <p:cNvSpPr txBox="1"/>
          <p:nvPr/>
        </p:nvSpPr>
        <p:spPr>
          <a:xfrm>
            <a:off x="5875045" y="4038600"/>
            <a:ext cx="2354555" cy="3139321"/>
          </a:xfrm>
          <a:prstGeom prst="rect">
            <a:avLst/>
          </a:prstGeom>
          <a:noFill/>
        </p:spPr>
        <p:txBody>
          <a:bodyPr wrap="none" rtlCol="0">
            <a:spAutoFit/>
          </a:bodyPr>
          <a:lstStyle/>
          <a:p>
            <a:r>
              <a:rPr lang="en-US" u="sng" dirty="0" smtClean="0">
                <a:latin typeface="Times New Roman" pitchFamily="18" charset="0"/>
                <a:cs typeface="Times New Roman" pitchFamily="18" charset="0"/>
              </a:rPr>
              <a:t>Plants</a:t>
            </a:r>
          </a:p>
          <a:p>
            <a:pPr>
              <a:buFont typeface="Arial" pitchFamily="34" charset="0"/>
              <a:buChar char="•"/>
            </a:pPr>
            <a:r>
              <a:rPr lang="en-US" dirty="0" smtClean="0">
                <a:latin typeface="Times New Roman" pitchFamily="18" charset="0"/>
                <a:cs typeface="Times New Roman" pitchFamily="18" charset="0"/>
              </a:rPr>
              <a:t>Aboveground biomass</a:t>
            </a:r>
          </a:p>
          <a:p>
            <a:r>
              <a:rPr lang="en-US" dirty="0" smtClean="0">
                <a:latin typeface="Times New Roman" pitchFamily="18" charset="0"/>
                <a:cs typeface="Times New Roman" pitchFamily="18" charset="0"/>
              </a:rPr>
              <a:t>   bi-weekly</a:t>
            </a:r>
          </a:p>
          <a:p>
            <a:pPr>
              <a:buFont typeface="Arial" pitchFamily="34" charset="0"/>
              <a:buChar char="•"/>
            </a:pPr>
            <a:r>
              <a:rPr lang="en-US" dirty="0" smtClean="0">
                <a:latin typeface="Times New Roman" pitchFamily="18" charset="0"/>
                <a:cs typeface="Times New Roman" pitchFamily="18" charset="0"/>
              </a:rPr>
              <a:t>Belowground biomass</a:t>
            </a:r>
          </a:p>
          <a:p>
            <a:r>
              <a:rPr lang="en-US" dirty="0" smtClean="0">
                <a:latin typeface="Times New Roman" pitchFamily="18" charset="0"/>
                <a:cs typeface="Times New Roman" pitchFamily="18" charset="0"/>
              </a:rPr>
              <a:t>   every eight weeks</a:t>
            </a:r>
          </a:p>
          <a:p>
            <a:pPr>
              <a:buFont typeface="Arial" pitchFamily="34" charset="0"/>
              <a:buChar char="•"/>
            </a:pPr>
            <a:r>
              <a:rPr lang="en-US" dirty="0" smtClean="0">
                <a:latin typeface="Times New Roman" pitchFamily="18" charset="0"/>
                <a:cs typeface="Times New Roman" pitchFamily="18" charset="0"/>
              </a:rPr>
              <a:t>Above/below N </a:t>
            </a:r>
            <a:r>
              <a:rPr lang="en-US" dirty="0" err="1" smtClean="0">
                <a:latin typeface="Times New Roman" pitchFamily="18" charset="0"/>
                <a:cs typeface="Times New Roman" pitchFamily="18" charset="0"/>
              </a:rPr>
              <a:t>conc</a:t>
            </a:r>
            <a:endParaRPr lang="en-US" dirty="0" smtClean="0">
              <a:latin typeface="Times New Roman" pitchFamily="18" charset="0"/>
              <a:cs typeface="Times New Roman" pitchFamily="18" charset="0"/>
            </a:endParaRPr>
          </a:p>
          <a:p>
            <a:pPr>
              <a:buFont typeface="Arial" pitchFamily="34" charset="0"/>
              <a:buChar char="•"/>
            </a:pPr>
            <a:r>
              <a:rPr lang="en-US" dirty="0" smtClean="0">
                <a:latin typeface="Times New Roman" pitchFamily="18" charset="0"/>
                <a:cs typeface="Times New Roman" pitchFamily="18" charset="0"/>
              </a:rPr>
              <a:t>Grain yields</a:t>
            </a:r>
          </a:p>
          <a:p>
            <a:pPr>
              <a:buFont typeface="Arial" pitchFamily="34" charset="0"/>
              <a:buChar char="•"/>
            </a:pPr>
            <a:r>
              <a:rPr lang="en-US" dirty="0" smtClean="0">
                <a:latin typeface="Times New Roman" pitchFamily="18" charset="0"/>
                <a:cs typeface="Times New Roman" pitchFamily="18" charset="0"/>
              </a:rPr>
              <a:t>Residue</a:t>
            </a:r>
          </a:p>
          <a:p>
            <a:pPr>
              <a:buFont typeface="Arial" pitchFamily="34" charset="0"/>
              <a:buChar char="•"/>
            </a:pPr>
            <a:r>
              <a:rPr lang="en-US" dirty="0" smtClean="0">
                <a:latin typeface="Times New Roman" pitchFamily="18" charset="0"/>
                <a:cs typeface="Times New Roman" pitchFamily="18" charset="0"/>
              </a:rPr>
              <a:t>Light interception</a:t>
            </a:r>
          </a:p>
          <a:p>
            <a:pPr>
              <a:buFont typeface="Arial" pitchFamily="34" charset="0"/>
              <a:buChar char="•"/>
            </a:pPr>
            <a:r>
              <a:rPr lang="en-US" dirty="0" smtClean="0">
                <a:latin typeface="Times New Roman" pitchFamily="18" charset="0"/>
                <a:cs typeface="Times New Roman" pitchFamily="18" charset="0"/>
              </a:rPr>
              <a:t>Prairie composition</a:t>
            </a:r>
          </a:p>
          <a:p>
            <a:endParaRPr lang="en-US" dirty="0">
              <a:latin typeface="Times New Roman" pitchFamily="18" charset="0"/>
              <a:cs typeface="Times New Roman" pitchFamily="18" charset="0"/>
            </a:endParaRPr>
          </a:p>
        </p:txBody>
      </p:sp>
      <p:grpSp>
        <p:nvGrpSpPr>
          <p:cNvPr id="175" name="Group 174"/>
          <p:cNvGrpSpPr/>
          <p:nvPr/>
        </p:nvGrpSpPr>
        <p:grpSpPr>
          <a:xfrm>
            <a:off x="1981200" y="2209800"/>
            <a:ext cx="5562600" cy="1143000"/>
            <a:chOff x="1981200" y="2209800"/>
            <a:chExt cx="5562600" cy="1143000"/>
          </a:xfrm>
        </p:grpSpPr>
        <p:sp>
          <p:nvSpPr>
            <p:cNvPr id="176" name="Oval 175"/>
            <p:cNvSpPr/>
            <p:nvPr/>
          </p:nvSpPr>
          <p:spPr>
            <a:xfrm>
              <a:off x="7315200" y="22098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6248400" y="22098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5105400" y="22098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4114800" y="22098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3124200" y="22098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2057400" y="22098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7391400" y="32004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6324600" y="32004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5181600" y="32004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4114800" y="32004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2971800" y="32004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1981200" y="3200400"/>
              <a:ext cx="152400" cy="152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8293229" y="5505271"/>
            <a:ext cx="774571" cy="1200329"/>
          </a:xfrm>
          <a:prstGeom prst="rect">
            <a:avLst/>
          </a:prstGeom>
          <a:noFill/>
        </p:spPr>
        <p:txBody>
          <a:bodyPr wrap="none" rtlCol="0">
            <a:spAutoFit/>
          </a:bodyPr>
          <a:lstStyle/>
          <a:p>
            <a:r>
              <a:rPr lang="en-US" u="sng" dirty="0" smtClean="0">
                <a:latin typeface="Times New Roman" panose="02020603050405020304" pitchFamily="18" charset="0"/>
                <a:cs typeface="Times New Roman" panose="02020603050405020304" pitchFamily="18" charset="0"/>
              </a:rPr>
              <a:t>Met</a:t>
            </a:r>
          </a:p>
          <a:p>
            <a:r>
              <a:rPr lang="en-US" dirty="0" smtClean="0">
                <a:latin typeface="Times New Roman" panose="02020603050405020304" pitchFamily="18" charset="0"/>
                <a:cs typeface="Times New Roman" panose="02020603050405020304" pitchFamily="18" charset="0"/>
              </a:rPr>
              <a:t>Temp</a:t>
            </a:r>
          </a:p>
          <a:p>
            <a:r>
              <a:rPr lang="en-US" dirty="0" err="1" smtClean="0">
                <a:latin typeface="Times New Roman" panose="02020603050405020304" pitchFamily="18" charset="0"/>
                <a:cs typeface="Times New Roman" panose="02020603050405020304" pitchFamily="18" charset="0"/>
              </a:rPr>
              <a:t>Precip</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Radn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275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7" grpId="0"/>
      <p:bldP spid="168" grpId="0"/>
      <p:bldP spid="169" grpId="0"/>
      <p:bldP spid="170" grpId="0"/>
      <p:bldP spid="171"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4"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8" name="Picture 7"/>
          <p:cNvPicPr>
            <a:picLocks noChangeAspect="1"/>
          </p:cNvPicPr>
          <p:nvPr/>
        </p:nvPicPr>
        <p:blipFill>
          <a:blip r:embed="rId5"/>
          <a:stretch>
            <a:fillRect/>
          </a:stretch>
        </p:blipFill>
        <p:spPr>
          <a:xfrm>
            <a:off x="3896009" y="216939"/>
            <a:ext cx="4937711" cy="4937711"/>
          </a:xfrm>
          <a:prstGeom prst="rect">
            <a:avLst/>
          </a:prstGeom>
        </p:spPr>
      </p:pic>
      <p:sp>
        <p:nvSpPr>
          <p:cNvPr id="2" name="TextBox 1"/>
          <p:cNvSpPr txBox="1"/>
          <p:nvPr/>
        </p:nvSpPr>
        <p:spPr>
          <a:xfrm>
            <a:off x="0" y="2079799"/>
            <a:ext cx="3829050" cy="1200329"/>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Simulated (lines) and observed (points) biomass at COBS over six years</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RRMSE = 0.11 – 0.14</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2395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62031"/>
            <a:stretch/>
          </p:blipFill>
          <p:spPr>
            <a:xfrm>
              <a:off x="0" y="4290520"/>
              <a:ext cx="9144000" cy="2314575"/>
            </a:xfrm>
            <a:prstGeom prst="rect">
              <a:avLst/>
            </a:prstGeom>
          </p:spPr>
        </p:pic>
        <p:grpSp>
          <p:nvGrpSpPr>
            <p:cNvPr id="4" name="Group 3"/>
            <p:cNvGrpSpPr/>
            <p:nvPr/>
          </p:nvGrpSpPr>
          <p:grpSpPr>
            <a:xfrm>
              <a:off x="0" y="0"/>
              <a:ext cx="9144000" cy="6858000"/>
              <a:chOff x="0" y="0"/>
              <a:chExt cx="9144000" cy="6858000"/>
            </a:xfrm>
          </p:grpSpPr>
          <p:sp>
            <p:nvSpPr>
              <p:cNvPr id="5" name="Rectangle 4"/>
              <p:cNvSpPr/>
              <p:nvPr/>
            </p:nvSpPr>
            <p:spPr>
              <a:xfrm>
                <a:off x="0" y="6324600"/>
                <a:ext cx="91440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C:\Users\rdietzel\Downloads\AgronomyWordmark_White.png"/>
              <p:cNvPicPr>
                <a:picLocks noChangeAspect="1" noChangeArrowheads="1"/>
              </p:cNvPicPr>
              <p:nvPr/>
            </p:nvPicPr>
            <p:blipFill>
              <a:blip r:embed="rId4" cstate="print"/>
              <a:srcRect/>
              <a:stretch>
                <a:fillRect/>
              </a:stretch>
            </p:blipFill>
            <p:spPr bwMode="auto">
              <a:xfrm>
                <a:off x="76200" y="6423341"/>
                <a:ext cx="2057400" cy="429404"/>
              </a:xfrm>
              <a:prstGeom prst="rect">
                <a:avLst/>
              </a:prstGeom>
              <a:noFill/>
            </p:spPr>
          </p:pic>
          <p:sp>
            <p:nvSpPr>
              <p:cNvPr id="7" name="Rectangle 6"/>
              <p:cNvSpPr/>
              <p:nvPr/>
            </p:nvSpPr>
            <p:spPr>
              <a:xfrm>
                <a:off x="0" y="0"/>
                <a:ext cx="914400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15" name="Picture 14"/>
          <p:cNvPicPr>
            <a:picLocks noChangeAspect="1"/>
          </p:cNvPicPr>
          <p:nvPr/>
        </p:nvPicPr>
        <p:blipFill>
          <a:blip r:embed="rId5"/>
          <a:stretch>
            <a:fillRect/>
          </a:stretch>
        </p:blipFill>
        <p:spPr>
          <a:xfrm>
            <a:off x="2281169" y="432111"/>
            <a:ext cx="6720000" cy="4033333"/>
          </a:xfrm>
          <a:prstGeom prst="rect">
            <a:avLst/>
          </a:prstGeom>
        </p:spPr>
      </p:pic>
      <p:pic>
        <p:nvPicPr>
          <p:cNvPr id="16" name="Picture 15"/>
          <p:cNvPicPr>
            <a:picLocks noChangeAspect="1"/>
          </p:cNvPicPr>
          <p:nvPr/>
        </p:nvPicPr>
        <p:blipFill>
          <a:blip r:embed="rId6"/>
          <a:stretch>
            <a:fillRect/>
          </a:stretch>
        </p:blipFill>
        <p:spPr>
          <a:xfrm>
            <a:off x="2277978" y="496279"/>
            <a:ext cx="6720000" cy="4033333"/>
          </a:xfrm>
          <a:prstGeom prst="rect">
            <a:avLst/>
          </a:prstGeom>
        </p:spPr>
      </p:pic>
      <p:pic>
        <p:nvPicPr>
          <p:cNvPr id="17" name="Picture 16"/>
          <p:cNvPicPr>
            <a:picLocks noChangeAspect="1"/>
          </p:cNvPicPr>
          <p:nvPr/>
        </p:nvPicPr>
        <p:blipFill>
          <a:blip r:embed="rId7"/>
          <a:stretch>
            <a:fillRect/>
          </a:stretch>
        </p:blipFill>
        <p:spPr>
          <a:xfrm>
            <a:off x="2277978" y="432111"/>
            <a:ext cx="6720000" cy="4033333"/>
          </a:xfrm>
          <a:prstGeom prst="rect">
            <a:avLst/>
          </a:prstGeom>
        </p:spPr>
      </p:pic>
      <p:pic>
        <p:nvPicPr>
          <p:cNvPr id="18" name="Picture 17"/>
          <p:cNvPicPr>
            <a:picLocks noChangeAspect="1"/>
          </p:cNvPicPr>
          <p:nvPr/>
        </p:nvPicPr>
        <p:blipFill>
          <a:blip r:embed="rId8"/>
          <a:stretch>
            <a:fillRect/>
          </a:stretch>
        </p:blipFill>
        <p:spPr>
          <a:xfrm>
            <a:off x="2284360" y="502017"/>
            <a:ext cx="6720000" cy="4033333"/>
          </a:xfrm>
          <a:prstGeom prst="rect">
            <a:avLst/>
          </a:prstGeom>
        </p:spPr>
      </p:pic>
      <p:pic>
        <p:nvPicPr>
          <p:cNvPr id="19" name="Picture 18"/>
          <p:cNvPicPr>
            <a:picLocks noChangeAspect="1"/>
          </p:cNvPicPr>
          <p:nvPr/>
        </p:nvPicPr>
        <p:blipFill>
          <a:blip r:embed="rId9"/>
          <a:stretch>
            <a:fillRect/>
          </a:stretch>
        </p:blipFill>
        <p:spPr>
          <a:xfrm>
            <a:off x="2271596" y="490541"/>
            <a:ext cx="6720000" cy="4033333"/>
          </a:xfrm>
          <a:prstGeom prst="rect">
            <a:avLst/>
          </a:prstGeom>
        </p:spPr>
      </p:pic>
      <p:sp>
        <p:nvSpPr>
          <p:cNvPr id="2" name="TextBox 1"/>
          <p:cNvSpPr txBox="1"/>
          <p:nvPr/>
        </p:nvSpPr>
        <p:spPr>
          <a:xfrm>
            <a:off x="0" y="1725502"/>
            <a:ext cx="2435506" cy="1538883"/>
          </a:xfrm>
          <a:prstGeom prst="rect">
            <a:avLst/>
          </a:prstGeom>
          <a:solidFill>
            <a:schemeClr val="bg1"/>
          </a:solidFill>
        </p:spPr>
        <p:txBody>
          <a:bodyPr wrap="square" rtlCol="0">
            <a:spAutoFit/>
          </a:bodyPr>
          <a:lstStyle/>
          <a:p>
            <a:pPr algn="ctr"/>
            <a:r>
              <a:rPr lang="en-US" sz="2200" dirty="0" smtClean="0">
                <a:latin typeface="Times New Roman" panose="02020603050405020304" pitchFamily="18" charset="0"/>
                <a:cs typeface="Times New Roman" panose="02020603050405020304" pitchFamily="18" charset="0"/>
              </a:rPr>
              <a:t>Simulated and observed daily soil moisture (mm/mm)</a:t>
            </a:r>
          </a:p>
          <a:p>
            <a:pPr algn="ctr"/>
            <a:r>
              <a:rPr lang="en-US" sz="2800" b="1" dirty="0" smtClean="0">
                <a:latin typeface="Times New Roman" panose="02020603050405020304" pitchFamily="18" charset="0"/>
                <a:cs typeface="Times New Roman" panose="02020603050405020304" pitchFamily="18" charset="0"/>
              </a:rPr>
              <a:t>5 cm</a:t>
            </a:r>
            <a:endParaRPr lang="en-US" sz="2800"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0" y="1723022"/>
            <a:ext cx="2435506" cy="1538883"/>
          </a:xfrm>
          <a:prstGeom prst="rect">
            <a:avLst/>
          </a:prstGeom>
          <a:solidFill>
            <a:schemeClr val="bg1"/>
          </a:solidFill>
        </p:spPr>
        <p:txBody>
          <a:bodyPr wrap="square" rtlCol="0">
            <a:spAutoFit/>
          </a:bodyPr>
          <a:lstStyle/>
          <a:p>
            <a:pPr algn="ctr"/>
            <a:r>
              <a:rPr lang="en-US" sz="2200" dirty="0" smtClean="0">
                <a:latin typeface="Times New Roman" panose="02020603050405020304" pitchFamily="18" charset="0"/>
                <a:cs typeface="Times New Roman" panose="02020603050405020304" pitchFamily="18" charset="0"/>
              </a:rPr>
              <a:t>Simulated and observed daily soil moisture (mm/mm)</a:t>
            </a:r>
          </a:p>
          <a:p>
            <a:pPr algn="ctr"/>
            <a:r>
              <a:rPr lang="en-US" sz="2800" b="1" dirty="0" smtClean="0">
                <a:latin typeface="Times New Roman" panose="02020603050405020304" pitchFamily="18" charset="0"/>
                <a:cs typeface="Times New Roman" panose="02020603050405020304" pitchFamily="18" charset="0"/>
              </a:rPr>
              <a:t>10 cm</a:t>
            </a:r>
            <a:endParaRPr lang="en-US" sz="2800" b="1"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1926" y="1724728"/>
            <a:ext cx="2435506" cy="1538883"/>
          </a:xfrm>
          <a:prstGeom prst="rect">
            <a:avLst/>
          </a:prstGeom>
          <a:solidFill>
            <a:schemeClr val="bg1"/>
          </a:solidFill>
        </p:spPr>
        <p:txBody>
          <a:bodyPr wrap="square" rtlCol="0">
            <a:spAutoFit/>
          </a:bodyPr>
          <a:lstStyle/>
          <a:p>
            <a:pPr algn="ctr"/>
            <a:r>
              <a:rPr lang="en-US" sz="2200" dirty="0" smtClean="0">
                <a:latin typeface="Times New Roman" panose="02020603050405020304" pitchFamily="18" charset="0"/>
                <a:cs typeface="Times New Roman" panose="02020603050405020304" pitchFamily="18" charset="0"/>
              </a:rPr>
              <a:t>Simulated and observed daily soil moisture (mm/mm)</a:t>
            </a:r>
          </a:p>
          <a:p>
            <a:pPr algn="ctr"/>
            <a:r>
              <a:rPr lang="en-US" sz="2800" b="1" dirty="0" smtClean="0">
                <a:latin typeface="Times New Roman" panose="02020603050405020304" pitchFamily="18" charset="0"/>
                <a:cs typeface="Times New Roman" panose="02020603050405020304" pitchFamily="18" charset="0"/>
              </a:rPr>
              <a:t>15 cm</a:t>
            </a:r>
            <a:endParaRPr lang="en-US" sz="2800" b="1"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6382" y="1729087"/>
            <a:ext cx="2435506" cy="1538883"/>
          </a:xfrm>
          <a:prstGeom prst="rect">
            <a:avLst/>
          </a:prstGeom>
          <a:solidFill>
            <a:schemeClr val="bg1"/>
          </a:solidFill>
        </p:spPr>
        <p:txBody>
          <a:bodyPr wrap="square" rtlCol="0">
            <a:spAutoFit/>
          </a:bodyPr>
          <a:lstStyle/>
          <a:p>
            <a:pPr algn="ctr"/>
            <a:r>
              <a:rPr lang="en-US" sz="2200" dirty="0" smtClean="0">
                <a:latin typeface="Times New Roman" panose="02020603050405020304" pitchFamily="18" charset="0"/>
                <a:cs typeface="Times New Roman" panose="02020603050405020304" pitchFamily="18" charset="0"/>
              </a:rPr>
              <a:t>Simulated and observed daily soil moisture (mm/mm)</a:t>
            </a:r>
          </a:p>
          <a:p>
            <a:pPr algn="ctr"/>
            <a:r>
              <a:rPr lang="en-US" sz="2800" b="1" dirty="0" smtClean="0">
                <a:latin typeface="Times New Roman" panose="02020603050405020304" pitchFamily="18" charset="0"/>
                <a:cs typeface="Times New Roman" panose="02020603050405020304" pitchFamily="18" charset="0"/>
              </a:rPr>
              <a:t>35 cm</a:t>
            </a:r>
            <a:endParaRPr lang="en-US" sz="2800" b="1"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0" y="1728859"/>
            <a:ext cx="2435506" cy="1538883"/>
          </a:xfrm>
          <a:prstGeom prst="rect">
            <a:avLst/>
          </a:prstGeom>
          <a:solidFill>
            <a:schemeClr val="bg1"/>
          </a:solidFill>
        </p:spPr>
        <p:txBody>
          <a:bodyPr wrap="square" rtlCol="0">
            <a:spAutoFit/>
          </a:bodyPr>
          <a:lstStyle/>
          <a:p>
            <a:pPr algn="ctr"/>
            <a:r>
              <a:rPr lang="en-US" sz="2200" dirty="0" smtClean="0">
                <a:latin typeface="Times New Roman" panose="02020603050405020304" pitchFamily="18" charset="0"/>
                <a:cs typeface="Times New Roman" panose="02020603050405020304" pitchFamily="18" charset="0"/>
              </a:rPr>
              <a:t>Simulated and observed daily soil moisture (mm/mm)</a:t>
            </a:r>
          </a:p>
          <a:p>
            <a:pPr algn="ctr"/>
            <a:r>
              <a:rPr lang="en-US" sz="2800" b="1" dirty="0" smtClean="0">
                <a:latin typeface="Times New Roman" panose="02020603050405020304" pitchFamily="18" charset="0"/>
                <a:cs typeface="Times New Roman" panose="02020603050405020304" pitchFamily="18" charset="0"/>
              </a:rPr>
              <a:t>50 cm</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126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1" grpId="0" animBg="1"/>
      <p:bldP spid="22"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8403</TotalTime>
  <Words>927</Words>
  <Application>Microsoft Office PowerPoint</Application>
  <PresentationFormat>On-screen Show (4:3)</PresentationFormat>
  <Paragraphs>159</Paragraphs>
  <Slides>22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Dietzel, Ranae N [AGRON]</dc:creator>
  <cp:lastModifiedBy>Dietzel, Ranae N [AGRON]</cp:lastModifiedBy>
  <cp:revision>53</cp:revision>
  <dcterms:created xsi:type="dcterms:W3CDTF">2015-11-11T16:42:32Z</dcterms:created>
  <dcterms:modified xsi:type="dcterms:W3CDTF">2017-02-07T21:52:00Z</dcterms:modified>
</cp:coreProperties>
</file>